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</p:sldMasterIdLst>
  <p:notesMasterIdLst>
    <p:notesMasterId r:id="rId18"/>
  </p:notesMasterIdLst>
  <p:sldIdLst>
    <p:sldId id="256" r:id="rId2"/>
    <p:sldId id="277" r:id="rId3"/>
    <p:sldId id="259" r:id="rId4"/>
    <p:sldId id="260" r:id="rId5"/>
    <p:sldId id="261" r:id="rId6"/>
    <p:sldId id="278" r:id="rId7"/>
    <p:sldId id="264" r:id="rId8"/>
    <p:sldId id="265" r:id="rId9"/>
    <p:sldId id="279" r:id="rId10"/>
    <p:sldId id="280" r:id="rId11"/>
    <p:sldId id="267" r:id="rId12"/>
    <p:sldId id="273" r:id="rId13"/>
    <p:sldId id="269" r:id="rId14"/>
    <p:sldId id="275" r:id="rId15"/>
    <p:sldId id="281" r:id="rId16"/>
    <p:sldId id="258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22" autoAdjust="0"/>
  </p:normalViewPr>
  <p:slideViewPr>
    <p:cSldViewPr snapToObjects="1"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786" y="7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VGYGT\2015%20VGT2\TER&#220;LETI%20F&#211;RUM%20ea\min&#337;s&#237;t&#233;s%20eredm&#233;n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hu-HU"/>
  <c:chart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Munka2!$A$10</c:f>
              <c:strCache>
                <c:ptCount val="1"/>
                <c:pt idx="0">
                  <c:v>közcélú</c:v>
                </c:pt>
              </c:strCache>
            </c:strRef>
          </c:tx>
          <c:cat>
            <c:strRef>
              <c:f>Munka2!$B$9:$G$9</c:f>
              <c:strCache>
                <c:ptCount val="6"/>
                <c:pt idx="0">
                  <c:v>sh</c:v>
                </c:pt>
                <c:pt idx="1">
                  <c:v>sp</c:v>
                </c:pt>
                <c:pt idx="2">
                  <c:v>h</c:v>
                </c:pt>
                <c:pt idx="3">
                  <c:v>p</c:v>
                </c:pt>
                <c:pt idx="4">
                  <c:v>k</c:v>
                </c:pt>
                <c:pt idx="5">
                  <c:v>pt</c:v>
                </c:pt>
              </c:strCache>
            </c:strRef>
          </c:cat>
          <c:val>
            <c:numRef>
              <c:f>Munka2!$B$10:$G$10</c:f>
              <c:numCache>
                <c:formatCode>0</c:formatCode>
                <c:ptCount val="6"/>
                <c:pt idx="0">
                  <c:v>907</c:v>
                </c:pt>
                <c:pt idx="1">
                  <c:v>17368</c:v>
                </c:pt>
                <c:pt idx="2">
                  <c:v>9822</c:v>
                </c:pt>
                <c:pt idx="3">
                  <c:v>43430</c:v>
                </c:pt>
                <c:pt idx="4">
                  <c:v>49619</c:v>
                </c:pt>
                <c:pt idx="5">
                  <c:v>1064</c:v>
                </c:pt>
              </c:numCache>
            </c:numRef>
          </c:val>
        </c:ser>
        <c:ser>
          <c:idx val="1"/>
          <c:order val="1"/>
          <c:tx>
            <c:strRef>
              <c:f>Munka2!$A$11</c:f>
              <c:strCache>
                <c:ptCount val="1"/>
                <c:pt idx="0">
                  <c:v>ipari</c:v>
                </c:pt>
              </c:strCache>
            </c:strRef>
          </c:tx>
          <c:cat>
            <c:strRef>
              <c:f>Munka2!$B$9:$G$9</c:f>
              <c:strCache>
                <c:ptCount val="6"/>
                <c:pt idx="0">
                  <c:v>sh</c:v>
                </c:pt>
                <c:pt idx="1">
                  <c:v>sp</c:v>
                </c:pt>
                <c:pt idx="2">
                  <c:v>h</c:v>
                </c:pt>
                <c:pt idx="3">
                  <c:v>p</c:v>
                </c:pt>
                <c:pt idx="4">
                  <c:v>k</c:v>
                </c:pt>
                <c:pt idx="5">
                  <c:v>pt</c:v>
                </c:pt>
              </c:strCache>
            </c:strRef>
          </c:cat>
          <c:val>
            <c:numRef>
              <c:f>Munka2!$B$11:$G$11</c:f>
              <c:numCache>
                <c:formatCode>0</c:formatCode>
                <c:ptCount val="6"/>
                <c:pt idx="0">
                  <c:v>1843</c:v>
                </c:pt>
                <c:pt idx="1">
                  <c:v>3811</c:v>
                </c:pt>
                <c:pt idx="2">
                  <c:v>262</c:v>
                </c:pt>
                <c:pt idx="3">
                  <c:v>15224</c:v>
                </c:pt>
                <c:pt idx="4">
                  <c:v>9319</c:v>
                </c:pt>
                <c:pt idx="5">
                  <c:v>0</c:v>
                </c:pt>
              </c:numCache>
            </c:numRef>
          </c:val>
        </c:ser>
        <c:ser>
          <c:idx val="2"/>
          <c:order val="2"/>
          <c:tx>
            <c:strRef>
              <c:f>Munka2!$A$12</c:f>
              <c:strCache>
                <c:ptCount val="1"/>
                <c:pt idx="0">
                  <c:v>energ</c:v>
                </c:pt>
              </c:strCache>
            </c:strRef>
          </c:tx>
          <c:cat>
            <c:strRef>
              <c:f>Munka2!$B$9:$G$9</c:f>
              <c:strCache>
                <c:ptCount val="6"/>
                <c:pt idx="0">
                  <c:v>sh</c:v>
                </c:pt>
                <c:pt idx="1">
                  <c:v>sp</c:v>
                </c:pt>
                <c:pt idx="2">
                  <c:v>h</c:v>
                </c:pt>
                <c:pt idx="3">
                  <c:v>p</c:v>
                </c:pt>
                <c:pt idx="4">
                  <c:v>k</c:v>
                </c:pt>
                <c:pt idx="5">
                  <c:v>pt</c:v>
                </c:pt>
              </c:strCache>
            </c:strRef>
          </c:cat>
          <c:val>
            <c:numRef>
              <c:f>Munka2!$B$12:$G$12</c:f>
              <c:numCache>
                <c:formatCode>0</c:formatCode>
                <c:ptCount val="6"/>
                <c:pt idx="0">
                  <c:v>130</c:v>
                </c:pt>
                <c:pt idx="1">
                  <c:v>12</c:v>
                </c:pt>
                <c:pt idx="2">
                  <c:v>0</c:v>
                </c:pt>
                <c:pt idx="3">
                  <c:v>106</c:v>
                </c:pt>
                <c:pt idx="4">
                  <c:v>262</c:v>
                </c:pt>
                <c:pt idx="5">
                  <c:v>88</c:v>
                </c:pt>
              </c:numCache>
            </c:numRef>
          </c:val>
        </c:ser>
        <c:ser>
          <c:idx val="3"/>
          <c:order val="3"/>
          <c:tx>
            <c:strRef>
              <c:f>Munka2!$A$13</c:f>
              <c:strCache>
                <c:ptCount val="1"/>
                <c:pt idx="0">
                  <c:v>bánya</c:v>
                </c:pt>
              </c:strCache>
            </c:strRef>
          </c:tx>
          <c:cat>
            <c:strRef>
              <c:f>Munka2!$B$9:$G$9</c:f>
              <c:strCache>
                <c:ptCount val="6"/>
                <c:pt idx="0">
                  <c:v>sh</c:v>
                </c:pt>
                <c:pt idx="1">
                  <c:v>sp</c:v>
                </c:pt>
                <c:pt idx="2">
                  <c:v>h</c:v>
                </c:pt>
                <c:pt idx="3">
                  <c:v>p</c:v>
                </c:pt>
                <c:pt idx="4">
                  <c:v>k</c:v>
                </c:pt>
                <c:pt idx="5">
                  <c:v>pt</c:v>
                </c:pt>
              </c:strCache>
            </c:strRef>
          </c:cat>
          <c:val>
            <c:numRef>
              <c:f>Munka2!$B$13:$G$13</c:f>
              <c:numCache>
                <c:formatCode>0</c:formatCode>
                <c:ptCount val="6"/>
                <c:pt idx="0">
                  <c:v>0</c:v>
                </c:pt>
                <c:pt idx="1">
                  <c:v>0</c:v>
                </c:pt>
                <c:pt idx="2">
                  <c:v>249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ser>
          <c:idx val="4"/>
          <c:order val="4"/>
          <c:tx>
            <c:strRef>
              <c:f>Munka2!$A$14</c:f>
              <c:strCache>
                <c:ptCount val="1"/>
                <c:pt idx="0">
                  <c:v>mg önt</c:v>
                </c:pt>
              </c:strCache>
            </c:strRef>
          </c:tx>
          <c:cat>
            <c:strRef>
              <c:f>Munka2!$B$9:$G$9</c:f>
              <c:strCache>
                <c:ptCount val="6"/>
                <c:pt idx="0">
                  <c:v>sh</c:v>
                </c:pt>
                <c:pt idx="1">
                  <c:v>sp</c:v>
                </c:pt>
                <c:pt idx="2">
                  <c:v>h</c:v>
                </c:pt>
                <c:pt idx="3">
                  <c:v>p</c:v>
                </c:pt>
                <c:pt idx="4">
                  <c:v>k</c:v>
                </c:pt>
                <c:pt idx="5">
                  <c:v>pt</c:v>
                </c:pt>
              </c:strCache>
            </c:strRef>
          </c:cat>
          <c:val>
            <c:numRef>
              <c:f>Munka2!$B$14:$G$14</c:f>
              <c:numCache>
                <c:formatCode>0</c:formatCode>
                <c:ptCount val="6"/>
                <c:pt idx="0">
                  <c:v>89</c:v>
                </c:pt>
                <c:pt idx="1">
                  <c:v>5625</c:v>
                </c:pt>
                <c:pt idx="2">
                  <c:v>6</c:v>
                </c:pt>
                <c:pt idx="3">
                  <c:v>368</c:v>
                </c:pt>
                <c:pt idx="4">
                  <c:v>189</c:v>
                </c:pt>
                <c:pt idx="5">
                  <c:v>0</c:v>
                </c:pt>
              </c:numCache>
            </c:numRef>
          </c:val>
        </c:ser>
        <c:ser>
          <c:idx val="5"/>
          <c:order val="5"/>
          <c:tx>
            <c:strRef>
              <c:f>Munka2!$A$15</c:f>
              <c:strCache>
                <c:ptCount val="1"/>
                <c:pt idx="0">
                  <c:v>egyéb mg</c:v>
                </c:pt>
              </c:strCache>
            </c:strRef>
          </c:tx>
          <c:cat>
            <c:strRef>
              <c:f>Munka2!$B$9:$G$9</c:f>
              <c:strCache>
                <c:ptCount val="6"/>
                <c:pt idx="0">
                  <c:v>sh</c:v>
                </c:pt>
                <c:pt idx="1">
                  <c:v>sp</c:v>
                </c:pt>
                <c:pt idx="2">
                  <c:v>h</c:v>
                </c:pt>
                <c:pt idx="3">
                  <c:v>p</c:v>
                </c:pt>
                <c:pt idx="4">
                  <c:v>k</c:v>
                </c:pt>
                <c:pt idx="5">
                  <c:v>pt</c:v>
                </c:pt>
              </c:strCache>
            </c:strRef>
          </c:cat>
          <c:val>
            <c:numRef>
              <c:f>Munka2!$B$15:$G$15</c:f>
              <c:numCache>
                <c:formatCode>0</c:formatCode>
                <c:ptCount val="6"/>
                <c:pt idx="0">
                  <c:v>318</c:v>
                </c:pt>
                <c:pt idx="1">
                  <c:v>1381</c:v>
                </c:pt>
                <c:pt idx="2">
                  <c:v>173</c:v>
                </c:pt>
                <c:pt idx="3">
                  <c:v>8288</c:v>
                </c:pt>
                <c:pt idx="4">
                  <c:v>141</c:v>
                </c:pt>
                <c:pt idx="5">
                  <c:v>128</c:v>
                </c:pt>
              </c:numCache>
            </c:numRef>
          </c:val>
        </c:ser>
        <c:ser>
          <c:idx val="6"/>
          <c:order val="6"/>
          <c:tx>
            <c:strRef>
              <c:f>Munka2!$A$16</c:f>
              <c:strCache>
                <c:ptCount val="1"/>
                <c:pt idx="0">
                  <c:v>fürdés</c:v>
                </c:pt>
              </c:strCache>
            </c:strRef>
          </c:tx>
          <c:cat>
            <c:strRef>
              <c:f>Munka2!$B$9:$G$9</c:f>
              <c:strCache>
                <c:ptCount val="6"/>
                <c:pt idx="0">
                  <c:v>sh</c:v>
                </c:pt>
                <c:pt idx="1">
                  <c:v>sp</c:v>
                </c:pt>
                <c:pt idx="2">
                  <c:v>h</c:v>
                </c:pt>
                <c:pt idx="3">
                  <c:v>p</c:v>
                </c:pt>
                <c:pt idx="4">
                  <c:v>k</c:v>
                </c:pt>
                <c:pt idx="5">
                  <c:v>pt</c:v>
                </c:pt>
              </c:strCache>
            </c:strRef>
          </c:cat>
          <c:val>
            <c:numRef>
              <c:f>Munka2!$B$16:$G$16</c:f>
              <c:numCache>
                <c:formatCode>0</c:formatCode>
                <c:ptCount val="6"/>
                <c:pt idx="0">
                  <c:v>0</c:v>
                </c:pt>
                <c:pt idx="1">
                  <c:v>1539</c:v>
                </c:pt>
                <c:pt idx="2">
                  <c:v>154</c:v>
                </c:pt>
                <c:pt idx="3">
                  <c:v>1746</c:v>
                </c:pt>
                <c:pt idx="4">
                  <c:v>3594</c:v>
                </c:pt>
                <c:pt idx="5">
                  <c:v>6723</c:v>
                </c:pt>
              </c:numCache>
            </c:numRef>
          </c:val>
        </c:ser>
        <c:ser>
          <c:idx val="7"/>
          <c:order val="7"/>
          <c:tx>
            <c:strRef>
              <c:f>Munka2!$A$17</c:f>
              <c:strCache>
                <c:ptCount val="1"/>
                <c:pt idx="0">
                  <c:v>egyéb eng</c:v>
                </c:pt>
              </c:strCache>
            </c:strRef>
          </c:tx>
          <c:cat>
            <c:strRef>
              <c:f>Munka2!$B$9:$G$9</c:f>
              <c:strCache>
                <c:ptCount val="6"/>
                <c:pt idx="0">
                  <c:v>sh</c:v>
                </c:pt>
                <c:pt idx="1">
                  <c:v>sp</c:v>
                </c:pt>
                <c:pt idx="2">
                  <c:v>h</c:v>
                </c:pt>
                <c:pt idx="3">
                  <c:v>p</c:v>
                </c:pt>
                <c:pt idx="4">
                  <c:v>k</c:v>
                </c:pt>
                <c:pt idx="5">
                  <c:v>pt</c:v>
                </c:pt>
              </c:strCache>
            </c:strRef>
          </c:cat>
          <c:val>
            <c:numRef>
              <c:f>Munka2!$B$17:$G$17</c:f>
              <c:numCache>
                <c:formatCode>0</c:formatCode>
                <c:ptCount val="6"/>
                <c:pt idx="0">
                  <c:v>102</c:v>
                </c:pt>
                <c:pt idx="1">
                  <c:v>1566</c:v>
                </c:pt>
                <c:pt idx="2">
                  <c:v>170</c:v>
                </c:pt>
                <c:pt idx="3">
                  <c:v>1990</c:v>
                </c:pt>
                <c:pt idx="4">
                  <c:v>234</c:v>
                </c:pt>
                <c:pt idx="5">
                  <c:v>95</c:v>
                </c:pt>
              </c:numCache>
            </c:numRef>
          </c:val>
        </c:ser>
        <c:ser>
          <c:idx val="8"/>
          <c:order val="8"/>
          <c:tx>
            <c:strRef>
              <c:f>Munka2!$A$18</c:f>
              <c:strCache>
                <c:ptCount val="1"/>
                <c:pt idx="0">
                  <c:v>becsült</c:v>
                </c:pt>
              </c:strCache>
            </c:strRef>
          </c:tx>
          <c:cat>
            <c:strRef>
              <c:f>Munka2!$B$9:$G$9</c:f>
              <c:strCache>
                <c:ptCount val="6"/>
                <c:pt idx="0">
                  <c:v>sh</c:v>
                </c:pt>
                <c:pt idx="1">
                  <c:v>sp</c:v>
                </c:pt>
                <c:pt idx="2">
                  <c:v>h</c:v>
                </c:pt>
                <c:pt idx="3">
                  <c:v>p</c:v>
                </c:pt>
                <c:pt idx="4">
                  <c:v>k</c:v>
                </c:pt>
                <c:pt idx="5">
                  <c:v>pt</c:v>
                </c:pt>
              </c:strCache>
            </c:strRef>
          </c:cat>
          <c:val>
            <c:numRef>
              <c:f>Munka2!$B$18:$G$18</c:f>
              <c:numCache>
                <c:formatCode>0</c:formatCode>
                <c:ptCount val="6"/>
                <c:pt idx="0">
                  <c:v>6537</c:v>
                </c:pt>
                <c:pt idx="1">
                  <c:v>15658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dLbls/>
        <c:shape val="box"/>
        <c:axId val="57485568"/>
        <c:axId val="57495552"/>
        <c:axId val="0"/>
      </c:bar3DChart>
      <c:catAx>
        <c:axId val="57485568"/>
        <c:scaling>
          <c:orientation val="minMax"/>
        </c:scaling>
        <c:axPos val="b"/>
        <c:numFmt formatCode="General" sourceLinked="0"/>
        <c:tickLblPos val="nextTo"/>
        <c:crossAx val="57495552"/>
        <c:crosses val="autoZero"/>
        <c:auto val="1"/>
        <c:lblAlgn val="ctr"/>
        <c:lblOffset val="100"/>
      </c:catAx>
      <c:valAx>
        <c:axId val="57495552"/>
        <c:scaling>
          <c:orientation val="minMax"/>
        </c:scaling>
        <c:axPos val="l"/>
        <c:majorGridlines/>
        <c:numFmt formatCode="0" sourceLinked="1"/>
        <c:tickLblPos val="nextTo"/>
        <c:crossAx val="57485568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53CB53-D636-43D7-A67B-7B1A81DC8BD3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95F6ADA3-7C80-4F28-B54D-A96BD4576340}">
      <dgm:prSet phldrT="[Szöveg]"/>
      <dgm:spPr/>
      <dgm:t>
        <a:bodyPr/>
        <a:lstStyle/>
        <a:p>
          <a:r>
            <a:rPr lang="hu-HU" dirty="0" smtClean="0">
              <a:solidFill>
                <a:schemeClr val="accent6">
                  <a:lumMod val="60000"/>
                  <a:lumOff val="40000"/>
                </a:schemeClr>
              </a:solidFill>
            </a:rPr>
            <a:t>Jelentős vízkivétel</a:t>
          </a:r>
          <a:endParaRPr lang="hu-HU" dirty="0">
            <a:solidFill>
              <a:schemeClr val="accent6">
                <a:lumMod val="60000"/>
                <a:lumOff val="40000"/>
              </a:schemeClr>
            </a:solidFill>
          </a:endParaRPr>
        </a:p>
      </dgm:t>
    </dgm:pt>
    <dgm:pt modelId="{720B3CE3-E616-451A-917F-6319F974427C}" type="parTrans" cxnId="{38A4FF6B-CE53-44FE-B079-B89017D2A0A5}">
      <dgm:prSet/>
      <dgm:spPr/>
      <dgm:t>
        <a:bodyPr/>
        <a:lstStyle/>
        <a:p>
          <a:endParaRPr lang="hu-HU"/>
        </a:p>
      </dgm:t>
    </dgm:pt>
    <dgm:pt modelId="{72BE5121-108B-4AF3-B8FF-6526EC086F92}" type="sibTrans" cxnId="{38A4FF6B-CE53-44FE-B079-B89017D2A0A5}">
      <dgm:prSet/>
      <dgm:spPr/>
      <dgm:t>
        <a:bodyPr/>
        <a:lstStyle/>
        <a:p>
          <a:endParaRPr lang="hu-HU"/>
        </a:p>
      </dgm:t>
    </dgm:pt>
    <dgm:pt modelId="{7C702CBD-4D4D-4E70-8E6E-A39B8642AE97}">
      <dgm:prSet phldrT="[Szöveg]"/>
      <dgm:spPr/>
      <dgm:t>
        <a:bodyPr/>
        <a:lstStyle/>
        <a:p>
          <a:r>
            <a:rPr lang="hu-HU" dirty="0" smtClean="0"/>
            <a:t>vízszint süllyedés</a:t>
          </a:r>
          <a:endParaRPr lang="hu-HU" dirty="0"/>
        </a:p>
      </dgm:t>
    </dgm:pt>
    <dgm:pt modelId="{DB0F76B0-A645-4C8E-ADE6-631BFB3F7ADA}" type="parTrans" cxnId="{814D8133-E6B2-44D6-A162-CBD3499851A9}">
      <dgm:prSet/>
      <dgm:spPr>
        <a:solidFill>
          <a:schemeClr val="tx2"/>
        </a:solidFill>
      </dgm:spPr>
      <dgm:t>
        <a:bodyPr/>
        <a:lstStyle/>
        <a:p>
          <a:endParaRPr lang="hu-HU"/>
        </a:p>
      </dgm:t>
    </dgm:pt>
    <dgm:pt modelId="{4CF9409A-7CC0-4394-B384-37B463A901F2}" type="sibTrans" cxnId="{814D8133-E6B2-44D6-A162-CBD3499851A9}">
      <dgm:prSet/>
      <dgm:spPr>
        <a:solidFill>
          <a:schemeClr val="tx2"/>
        </a:solidFill>
        <a:ln>
          <a:solidFill>
            <a:srgbClr val="0070C0"/>
          </a:solidFill>
        </a:ln>
      </dgm:spPr>
      <dgm:t>
        <a:bodyPr/>
        <a:lstStyle/>
        <a:p>
          <a:endParaRPr lang="hu-HU"/>
        </a:p>
      </dgm:t>
    </dgm:pt>
    <dgm:pt modelId="{06D001F7-4681-48E9-9023-DC923E3FFB38}">
      <dgm:prSet phldrT="[Szöveg]"/>
      <dgm:spPr/>
      <dgm:t>
        <a:bodyPr/>
        <a:lstStyle/>
        <a:p>
          <a:r>
            <a:rPr lang="hu-HU" dirty="0" smtClean="0"/>
            <a:t>vizes élőhelyek degradációja</a:t>
          </a:r>
        </a:p>
        <a:p>
          <a:r>
            <a:rPr lang="hu-HU" dirty="0" smtClean="0"/>
            <a:t>( FAVÖKO és felszíni víztestek vízhiánya )</a:t>
          </a:r>
          <a:endParaRPr lang="hu-HU" dirty="0"/>
        </a:p>
      </dgm:t>
    </dgm:pt>
    <dgm:pt modelId="{81DEE4DE-9CBA-4691-A746-798F80921210}" type="parTrans" cxnId="{EBECADCF-93EA-4752-9268-EE91FC48510F}">
      <dgm:prSet/>
      <dgm:spPr/>
      <dgm:t>
        <a:bodyPr/>
        <a:lstStyle/>
        <a:p>
          <a:endParaRPr lang="hu-HU"/>
        </a:p>
      </dgm:t>
    </dgm:pt>
    <dgm:pt modelId="{E8B5957B-D12A-4956-ACFB-FC980D6DB907}" type="sibTrans" cxnId="{EBECADCF-93EA-4752-9268-EE91FC48510F}">
      <dgm:prSet/>
      <dgm:spPr/>
      <dgm:t>
        <a:bodyPr/>
        <a:lstStyle/>
        <a:p>
          <a:endParaRPr lang="hu-HU"/>
        </a:p>
      </dgm:t>
    </dgm:pt>
    <dgm:pt modelId="{90EEB0BF-1228-4C37-8806-1222678EE1B2}">
      <dgm:prSet phldrT="[Szöveg]"/>
      <dgm:spPr/>
      <dgm:t>
        <a:bodyPr/>
        <a:lstStyle/>
        <a:p>
          <a:r>
            <a:rPr lang="hu-HU" dirty="0" smtClean="0">
              <a:solidFill>
                <a:schemeClr val="accent6">
                  <a:lumMod val="60000"/>
                  <a:lumOff val="40000"/>
                </a:schemeClr>
              </a:solidFill>
            </a:rPr>
            <a:t>Területhasználatok</a:t>
          </a:r>
          <a:r>
            <a:rPr lang="hu-HU" dirty="0" smtClean="0"/>
            <a:t> </a:t>
          </a:r>
          <a:endParaRPr lang="hu-HU" dirty="0"/>
        </a:p>
      </dgm:t>
    </dgm:pt>
    <dgm:pt modelId="{61D5C368-DE32-4C4C-B45A-E54FF94C3A29}" type="parTrans" cxnId="{CEB4A47B-7754-4D9C-A943-D87845CB07E0}">
      <dgm:prSet/>
      <dgm:spPr/>
      <dgm:t>
        <a:bodyPr/>
        <a:lstStyle/>
        <a:p>
          <a:endParaRPr lang="hu-HU"/>
        </a:p>
      </dgm:t>
    </dgm:pt>
    <dgm:pt modelId="{A5354F38-A4C7-4EA1-BC70-12F381EE6CFA}" type="sibTrans" cxnId="{CEB4A47B-7754-4D9C-A943-D87845CB07E0}">
      <dgm:prSet/>
      <dgm:spPr/>
      <dgm:t>
        <a:bodyPr/>
        <a:lstStyle/>
        <a:p>
          <a:endParaRPr lang="hu-HU"/>
        </a:p>
      </dgm:t>
    </dgm:pt>
    <dgm:pt modelId="{4F9A1B12-77CD-4ECF-8512-4ECDF84E08C2}">
      <dgm:prSet phldrT="[Szöveg]"/>
      <dgm:spPr/>
      <dgm:t>
        <a:bodyPr/>
        <a:lstStyle/>
        <a:p>
          <a:r>
            <a:rPr lang="hu-HU" dirty="0" smtClean="0"/>
            <a:t>diffúz szennyeződések</a:t>
          </a:r>
        </a:p>
        <a:p>
          <a:r>
            <a:rPr lang="hu-HU" dirty="0" smtClean="0"/>
            <a:t> </a:t>
          </a:r>
          <a:endParaRPr lang="hu-HU" dirty="0"/>
        </a:p>
      </dgm:t>
    </dgm:pt>
    <dgm:pt modelId="{D0CE4C71-C846-4DE7-946F-D1B0AC405BA8}" type="parTrans" cxnId="{B376B2F1-0FF6-435B-B842-DDA554746E76}">
      <dgm:prSet/>
      <dgm:spPr>
        <a:solidFill>
          <a:schemeClr val="tx2"/>
        </a:solidFill>
      </dgm:spPr>
      <dgm:t>
        <a:bodyPr/>
        <a:lstStyle/>
        <a:p>
          <a:endParaRPr lang="hu-HU"/>
        </a:p>
      </dgm:t>
    </dgm:pt>
    <dgm:pt modelId="{1C126342-E9B2-4BDA-9BD0-7C7E5FCE63EF}" type="sibTrans" cxnId="{B376B2F1-0FF6-435B-B842-DDA554746E76}">
      <dgm:prSet/>
      <dgm:spPr>
        <a:solidFill>
          <a:schemeClr val="tx2"/>
        </a:solidFill>
      </dgm:spPr>
      <dgm:t>
        <a:bodyPr/>
        <a:lstStyle/>
        <a:p>
          <a:endParaRPr lang="hu-HU"/>
        </a:p>
      </dgm:t>
    </dgm:pt>
    <dgm:pt modelId="{35DEA5A6-A6F3-40B6-92EE-D39C5AB7B7EA}">
      <dgm:prSet phldrT="[Szöveg]"/>
      <dgm:spPr/>
      <dgm:t>
        <a:bodyPr/>
        <a:lstStyle/>
        <a:p>
          <a:r>
            <a:rPr lang="hu-HU" dirty="0" smtClean="0"/>
            <a:t>felszín alatti víz szennyeződése</a:t>
          </a:r>
          <a:endParaRPr lang="hu-HU" dirty="0"/>
        </a:p>
      </dgm:t>
    </dgm:pt>
    <dgm:pt modelId="{5AC154CA-A7F2-4DC3-82D3-406B4281402A}" type="parTrans" cxnId="{C9D49B92-2B14-464B-8685-4C47042A35EC}">
      <dgm:prSet/>
      <dgm:spPr/>
      <dgm:t>
        <a:bodyPr/>
        <a:lstStyle/>
        <a:p>
          <a:endParaRPr lang="hu-HU"/>
        </a:p>
      </dgm:t>
    </dgm:pt>
    <dgm:pt modelId="{ADA52A2A-4D0B-43B2-8514-36F186BD2956}" type="sibTrans" cxnId="{C9D49B92-2B14-464B-8685-4C47042A35EC}">
      <dgm:prSet/>
      <dgm:spPr>
        <a:solidFill>
          <a:schemeClr val="tx2"/>
        </a:solidFill>
      </dgm:spPr>
      <dgm:t>
        <a:bodyPr/>
        <a:lstStyle/>
        <a:p>
          <a:endParaRPr lang="hu-HU"/>
        </a:p>
      </dgm:t>
    </dgm:pt>
    <dgm:pt modelId="{C7A7D480-305B-46BB-8EBB-A5A45F1E8C23}">
      <dgm:prSet phldrT="[Szöveg]"/>
      <dgm:spPr/>
      <dgm:t>
        <a:bodyPr/>
        <a:lstStyle/>
        <a:p>
          <a:r>
            <a:rPr lang="hu-HU" dirty="0" smtClean="0">
              <a:solidFill>
                <a:schemeClr val="tx1"/>
              </a:solidFill>
            </a:rPr>
            <a:t>vízbázisok szennyeződése</a:t>
          </a:r>
          <a:endParaRPr lang="hu-HU" dirty="0">
            <a:solidFill>
              <a:schemeClr val="tx1"/>
            </a:solidFill>
          </a:endParaRPr>
        </a:p>
      </dgm:t>
    </dgm:pt>
    <dgm:pt modelId="{6DB34323-FC8E-4484-8F95-912F7187430C}" type="sibTrans" cxnId="{0F971E2D-14B0-462B-92B3-D5A9739A08AA}">
      <dgm:prSet/>
      <dgm:spPr/>
      <dgm:t>
        <a:bodyPr/>
        <a:lstStyle/>
        <a:p>
          <a:endParaRPr lang="hu-HU"/>
        </a:p>
      </dgm:t>
    </dgm:pt>
    <dgm:pt modelId="{CD0FB0F9-F9D9-40AB-8A19-FB20499599A5}" type="parTrans" cxnId="{0F971E2D-14B0-462B-92B3-D5A9739A08AA}">
      <dgm:prSet/>
      <dgm:spPr/>
      <dgm:t>
        <a:bodyPr/>
        <a:lstStyle/>
        <a:p>
          <a:endParaRPr lang="hu-HU"/>
        </a:p>
      </dgm:t>
    </dgm:pt>
    <dgm:pt modelId="{59D75581-2A8E-4D47-B441-81836B94B8DE}" type="pres">
      <dgm:prSet presAssocID="{8A53CB53-D636-43D7-A67B-7B1A81DC8BD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CBC5011B-0B27-4B33-80EA-119E3DEA855E}" type="pres">
      <dgm:prSet presAssocID="{95F6ADA3-7C80-4F28-B54D-A96BD4576340}" presName="vertFlow" presStyleCnt="0"/>
      <dgm:spPr/>
    </dgm:pt>
    <dgm:pt modelId="{88C8E73C-5132-411F-B803-3495240E82A4}" type="pres">
      <dgm:prSet presAssocID="{95F6ADA3-7C80-4F28-B54D-A96BD4576340}" presName="header" presStyleLbl="node1" presStyleIdx="0" presStyleCnt="2"/>
      <dgm:spPr/>
      <dgm:t>
        <a:bodyPr/>
        <a:lstStyle/>
        <a:p>
          <a:endParaRPr lang="hu-HU"/>
        </a:p>
      </dgm:t>
    </dgm:pt>
    <dgm:pt modelId="{060D8896-89FE-418E-8B5D-A8B3D51AC626}" type="pres">
      <dgm:prSet presAssocID="{DB0F76B0-A645-4C8E-ADE6-631BFB3F7ADA}" presName="parTrans" presStyleLbl="sibTrans2D1" presStyleIdx="0" presStyleCnt="5"/>
      <dgm:spPr/>
      <dgm:t>
        <a:bodyPr/>
        <a:lstStyle/>
        <a:p>
          <a:endParaRPr lang="hu-HU"/>
        </a:p>
      </dgm:t>
    </dgm:pt>
    <dgm:pt modelId="{2424B4C0-D6AD-4F76-86BA-67BD62177755}" type="pres">
      <dgm:prSet presAssocID="{7C702CBD-4D4D-4E70-8E6E-A39B8642AE97}" presName="child" presStyleLbl="alignAccFollow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DF717B7-0DA6-4369-937A-C135CE8393AB}" type="pres">
      <dgm:prSet presAssocID="{4CF9409A-7CC0-4394-B384-37B463A901F2}" presName="sibTrans" presStyleLbl="sibTrans2D1" presStyleIdx="1" presStyleCnt="5"/>
      <dgm:spPr/>
      <dgm:t>
        <a:bodyPr/>
        <a:lstStyle/>
        <a:p>
          <a:endParaRPr lang="hu-HU"/>
        </a:p>
      </dgm:t>
    </dgm:pt>
    <dgm:pt modelId="{314EF632-EA18-4C92-A2EA-0E785BAF51AC}" type="pres">
      <dgm:prSet presAssocID="{06D001F7-4681-48E9-9023-DC923E3FFB38}" presName="child" presStyleLbl="alignAccFollow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DFB5710-B4AD-4FF5-B2B1-A667194ED568}" type="pres">
      <dgm:prSet presAssocID="{95F6ADA3-7C80-4F28-B54D-A96BD4576340}" presName="hSp" presStyleCnt="0"/>
      <dgm:spPr/>
    </dgm:pt>
    <dgm:pt modelId="{F82CBE81-D985-456D-8643-A6227C8C6020}" type="pres">
      <dgm:prSet presAssocID="{90EEB0BF-1228-4C37-8806-1222678EE1B2}" presName="vertFlow" presStyleCnt="0"/>
      <dgm:spPr/>
    </dgm:pt>
    <dgm:pt modelId="{F924E747-88B6-4C53-990F-F80AF856F968}" type="pres">
      <dgm:prSet presAssocID="{90EEB0BF-1228-4C37-8806-1222678EE1B2}" presName="header" presStyleLbl="node1" presStyleIdx="1" presStyleCnt="2"/>
      <dgm:spPr/>
      <dgm:t>
        <a:bodyPr/>
        <a:lstStyle/>
        <a:p>
          <a:endParaRPr lang="hu-HU"/>
        </a:p>
      </dgm:t>
    </dgm:pt>
    <dgm:pt modelId="{9F6C2D64-421B-4CBF-A973-D6BEE13E5F8D}" type="pres">
      <dgm:prSet presAssocID="{D0CE4C71-C846-4DE7-946F-D1B0AC405BA8}" presName="parTrans" presStyleLbl="sibTrans2D1" presStyleIdx="2" presStyleCnt="5"/>
      <dgm:spPr/>
      <dgm:t>
        <a:bodyPr/>
        <a:lstStyle/>
        <a:p>
          <a:endParaRPr lang="hu-HU"/>
        </a:p>
      </dgm:t>
    </dgm:pt>
    <dgm:pt modelId="{0AE18C3A-8FC5-4298-9EBF-20B99FF84A84}" type="pres">
      <dgm:prSet presAssocID="{4F9A1B12-77CD-4ECF-8512-4ECDF84E08C2}" presName="child" presStyleLbl="alignAccFollow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315CEC2-978F-41F1-AE5B-9D0AD441497E}" type="pres">
      <dgm:prSet presAssocID="{1C126342-E9B2-4BDA-9BD0-7C7E5FCE63EF}" presName="sibTrans" presStyleLbl="sibTrans2D1" presStyleIdx="3" presStyleCnt="5"/>
      <dgm:spPr/>
      <dgm:t>
        <a:bodyPr/>
        <a:lstStyle/>
        <a:p>
          <a:endParaRPr lang="hu-HU"/>
        </a:p>
      </dgm:t>
    </dgm:pt>
    <dgm:pt modelId="{165F48E3-9702-4AD8-9E3D-6B83CC418E6F}" type="pres">
      <dgm:prSet presAssocID="{35DEA5A6-A6F3-40B6-92EE-D39C5AB7B7EA}" presName="child" presStyleLbl="alignAccFollow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C9AC7E5-CB9A-4903-8A5B-FF78D2315BD5}" type="pres">
      <dgm:prSet presAssocID="{ADA52A2A-4D0B-43B2-8514-36F186BD2956}" presName="sibTrans" presStyleLbl="sibTrans2D1" presStyleIdx="4" presStyleCnt="5"/>
      <dgm:spPr/>
      <dgm:t>
        <a:bodyPr/>
        <a:lstStyle/>
        <a:p>
          <a:endParaRPr lang="hu-HU"/>
        </a:p>
      </dgm:t>
    </dgm:pt>
    <dgm:pt modelId="{D0129852-D9BD-4862-B38F-C14E2F9ACEAA}" type="pres">
      <dgm:prSet presAssocID="{C7A7D480-305B-46BB-8EBB-A5A45F1E8C23}" presName="child" presStyleLbl="alignAccFollow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34B194C9-9255-4AF7-9E8A-C13317A52D55}" type="presOf" srcId="{D0CE4C71-C846-4DE7-946F-D1B0AC405BA8}" destId="{9F6C2D64-421B-4CBF-A973-D6BEE13E5F8D}" srcOrd="0" destOrd="0" presId="urn:microsoft.com/office/officeart/2005/8/layout/lProcess1"/>
    <dgm:cxn modelId="{5C9CAB2C-2B6B-477A-A7C7-1F6BD5BDD71E}" type="presOf" srcId="{95F6ADA3-7C80-4F28-B54D-A96BD4576340}" destId="{88C8E73C-5132-411F-B803-3495240E82A4}" srcOrd="0" destOrd="0" presId="urn:microsoft.com/office/officeart/2005/8/layout/lProcess1"/>
    <dgm:cxn modelId="{A4C5EE21-7855-4532-B110-D37FE13F3D49}" type="presOf" srcId="{4CF9409A-7CC0-4394-B384-37B463A901F2}" destId="{9DF717B7-0DA6-4369-937A-C135CE8393AB}" srcOrd="0" destOrd="0" presId="urn:microsoft.com/office/officeart/2005/8/layout/lProcess1"/>
    <dgm:cxn modelId="{3483B727-B558-4FC7-933D-920140867EC2}" type="presOf" srcId="{DB0F76B0-A645-4C8E-ADE6-631BFB3F7ADA}" destId="{060D8896-89FE-418E-8B5D-A8B3D51AC626}" srcOrd="0" destOrd="0" presId="urn:microsoft.com/office/officeart/2005/8/layout/lProcess1"/>
    <dgm:cxn modelId="{CEB4A47B-7754-4D9C-A943-D87845CB07E0}" srcId="{8A53CB53-D636-43D7-A67B-7B1A81DC8BD3}" destId="{90EEB0BF-1228-4C37-8806-1222678EE1B2}" srcOrd="1" destOrd="0" parTransId="{61D5C368-DE32-4C4C-B45A-E54FF94C3A29}" sibTransId="{A5354F38-A4C7-4EA1-BC70-12F381EE6CFA}"/>
    <dgm:cxn modelId="{1D7C53DF-A640-4C99-9A91-FCD2F2741FEC}" type="presOf" srcId="{C7A7D480-305B-46BB-8EBB-A5A45F1E8C23}" destId="{D0129852-D9BD-4862-B38F-C14E2F9ACEAA}" srcOrd="0" destOrd="0" presId="urn:microsoft.com/office/officeart/2005/8/layout/lProcess1"/>
    <dgm:cxn modelId="{DF09FDEF-9158-4DBE-9E92-740653566F1C}" type="presOf" srcId="{7C702CBD-4D4D-4E70-8E6E-A39B8642AE97}" destId="{2424B4C0-D6AD-4F76-86BA-67BD62177755}" srcOrd="0" destOrd="0" presId="urn:microsoft.com/office/officeart/2005/8/layout/lProcess1"/>
    <dgm:cxn modelId="{C1F90597-7B3A-47A8-A17C-D1CBA4DD9C12}" type="presOf" srcId="{4F9A1B12-77CD-4ECF-8512-4ECDF84E08C2}" destId="{0AE18C3A-8FC5-4298-9EBF-20B99FF84A84}" srcOrd="0" destOrd="0" presId="urn:microsoft.com/office/officeart/2005/8/layout/lProcess1"/>
    <dgm:cxn modelId="{0F971E2D-14B0-462B-92B3-D5A9739A08AA}" srcId="{90EEB0BF-1228-4C37-8806-1222678EE1B2}" destId="{C7A7D480-305B-46BB-8EBB-A5A45F1E8C23}" srcOrd="2" destOrd="0" parTransId="{CD0FB0F9-F9D9-40AB-8A19-FB20499599A5}" sibTransId="{6DB34323-FC8E-4484-8F95-912F7187430C}"/>
    <dgm:cxn modelId="{EBECADCF-93EA-4752-9268-EE91FC48510F}" srcId="{95F6ADA3-7C80-4F28-B54D-A96BD4576340}" destId="{06D001F7-4681-48E9-9023-DC923E3FFB38}" srcOrd="1" destOrd="0" parTransId="{81DEE4DE-9CBA-4691-A746-798F80921210}" sibTransId="{E8B5957B-D12A-4956-ACFB-FC980D6DB907}"/>
    <dgm:cxn modelId="{E1050605-C5D8-4650-92D0-B8613D848C5A}" type="presOf" srcId="{06D001F7-4681-48E9-9023-DC923E3FFB38}" destId="{314EF632-EA18-4C92-A2EA-0E785BAF51AC}" srcOrd="0" destOrd="0" presId="urn:microsoft.com/office/officeart/2005/8/layout/lProcess1"/>
    <dgm:cxn modelId="{5FEF99AF-F8BC-4548-A54F-996945048EEA}" type="presOf" srcId="{1C126342-E9B2-4BDA-9BD0-7C7E5FCE63EF}" destId="{7315CEC2-978F-41F1-AE5B-9D0AD441497E}" srcOrd="0" destOrd="0" presId="urn:microsoft.com/office/officeart/2005/8/layout/lProcess1"/>
    <dgm:cxn modelId="{0407622B-C717-45BC-97EE-B5E2798404D6}" type="presOf" srcId="{35DEA5A6-A6F3-40B6-92EE-D39C5AB7B7EA}" destId="{165F48E3-9702-4AD8-9E3D-6B83CC418E6F}" srcOrd="0" destOrd="0" presId="urn:microsoft.com/office/officeart/2005/8/layout/lProcess1"/>
    <dgm:cxn modelId="{38A4FF6B-CE53-44FE-B079-B89017D2A0A5}" srcId="{8A53CB53-D636-43D7-A67B-7B1A81DC8BD3}" destId="{95F6ADA3-7C80-4F28-B54D-A96BD4576340}" srcOrd="0" destOrd="0" parTransId="{720B3CE3-E616-451A-917F-6319F974427C}" sibTransId="{72BE5121-108B-4AF3-B8FF-6526EC086F92}"/>
    <dgm:cxn modelId="{799C40B3-3431-462A-B259-69688CF64A49}" type="presOf" srcId="{ADA52A2A-4D0B-43B2-8514-36F186BD2956}" destId="{FC9AC7E5-CB9A-4903-8A5B-FF78D2315BD5}" srcOrd="0" destOrd="0" presId="urn:microsoft.com/office/officeart/2005/8/layout/lProcess1"/>
    <dgm:cxn modelId="{E2569AD7-2EAB-4D51-A66B-B961DA5A9D1C}" type="presOf" srcId="{90EEB0BF-1228-4C37-8806-1222678EE1B2}" destId="{F924E747-88B6-4C53-990F-F80AF856F968}" srcOrd="0" destOrd="0" presId="urn:microsoft.com/office/officeart/2005/8/layout/lProcess1"/>
    <dgm:cxn modelId="{814D8133-E6B2-44D6-A162-CBD3499851A9}" srcId="{95F6ADA3-7C80-4F28-B54D-A96BD4576340}" destId="{7C702CBD-4D4D-4E70-8E6E-A39B8642AE97}" srcOrd="0" destOrd="0" parTransId="{DB0F76B0-A645-4C8E-ADE6-631BFB3F7ADA}" sibTransId="{4CF9409A-7CC0-4394-B384-37B463A901F2}"/>
    <dgm:cxn modelId="{C9D49B92-2B14-464B-8685-4C47042A35EC}" srcId="{90EEB0BF-1228-4C37-8806-1222678EE1B2}" destId="{35DEA5A6-A6F3-40B6-92EE-D39C5AB7B7EA}" srcOrd="1" destOrd="0" parTransId="{5AC154CA-A7F2-4DC3-82D3-406B4281402A}" sibTransId="{ADA52A2A-4D0B-43B2-8514-36F186BD2956}"/>
    <dgm:cxn modelId="{B376B2F1-0FF6-435B-B842-DDA554746E76}" srcId="{90EEB0BF-1228-4C37-8806-1222678EE1B2}" destId="{4F9A1B12-77CD-4ECF-8512-4ECDF84E08C2}" srcOrd="0" destOrd="0" parTransId="{D0CE4C71-C846-4DE7-946F-D1B0AC405BA8}" sibTransId="{1C126342-E9B2-4BDA-9BD0-7C7E5FCE63EF}"/>
    <dgm:cxn modelId="{D74AA6D1-7991-479B-9DCB-C6DBF86362DC}" type="presOf" srcId="{8A53CB53-D636-43D7-A67B-7B1A81DC8BD3}" destId="{59D75581-2A8E-4D47-B441-81836B94B8DE}" srcOrd="0" destOrd="0" presId="urn:microsoft.com/office/officeart/2005/8/layout/lProcess1"/>
    <dgm:cxn modelId="{146FC45E-187F-4107-95F0-EF3D085FC96D}" type="presParOf" srcId="{59D75581-2A8E-4D47-B441-81836B94B8DE}" destId="{CBC5011B-0B27-4B33-80EA-119E3DEA855E}" srcOrd="0" destOrd="0" presId="urn:microsoft.com/office/officeart/2005/8/layout/lProcess1"/>
    <dgm:cxn modelId="{7032BBF4-1BB6-4F4C-9D31-CABA836EAA3B}" type="presParOf" srcId="{CBC5011B-0B27-4B33-80EA-119E3DEA855E}" destId="{88C8E73C-5132-411F-B803-3495240E82A4}" srcOrd="0" destOrd="0" presId="urn:microsoft.com/office/officeart/2005/8/layout/lProcess1"/>
    <dgm:cxn modelId="{2BA2A6C0-1C04-4831-9F84-E9068830A698}" type="presParOf" srcId="{CBC5011B-0B27-4B33-80EA-119E3DEA855E}" destId="{060D8896-89FE-418E-8B5D-A8B3D51AC626}" srcOrd="1" destOrd="0" presId="urn:microsoft.com/office/officeart/2005/8/layout/lProcess1"/>
    <dgm:cxn modelId="{81A5B9CD-D1F5-4696-8820-CDDEC79594B1}" type="presParOf" srcId="{CBC5011B-0B27-4B33-80EA-119E3DEA855E}" destId="{2424B4C0-D6AD-4F76-86BA-67BD62177755}" srcOrd="2" destOrd="0" presId="urn:microsoft.com/office/officeart/2005/8/layout/lProcess1"/>
    <dgm:cxn modelId="{762D57DC-EAD0-47B3-91C0-FBEE980AAD04}" type="presParOf" srcId="{CBC5011B-0B27-4B33-80EA-119E3DEA855E}" destId="{9DF717B7-0DA6-4369-937A-C135CE8393AB}" srcOrd="3" destOrd="0" presId="urn:microsoft.com/office/officeart/2005/8/layout/lProcess1"/>
    <dgm:cxn modelId="{23913DAA-0A9D-4EDA-8592-FA652BDFADBC}" type="presParOf" srcId="{CBC5011B-0B27-4B33-80EA-119E3DEA855E}" destId="{314EF632-EA18-4C92-A2EA-0E785BAF51AC}" srcOrd="4" destOrd="0" presId="urn:microsoft.com/office/officeart/2005/8/layout/lProcess1"/>
    <dgm:cxn modelId="{5D652B68-AA4C-4F4B-951A-9E0EFB513625}" type="presParOf" srcId="{59D75581-2A8E-4D47-B441-81836B94B8DE}" destId="{DDFB5710-B4AD-4FF5-B2B1-A667194ED568}" srcOrd="1" destOrd="0" presId="urn:microsoft.com/office/officeart/2005/8/layout/lProcess1"/>
    <dgm:cxn modelId="{268DD7D9-1229-46A0-8B8B-CCEE434C86C0}" type="presParOf" srcId="{59D75581-2A8E-4D47-B441-81836B94B8DE}" destId="{F82CBE81-D985-456D-8643-A6227C8C6020}" srcOrd="2" destOrd="0" presId="urn:microsoft.com/office/officeart/2005/8/layout/lProcess1"/>
    <dgm:cxn modelId="{0E47A87E-B796-4869-B869-470F9CB3504A}" type="presParOf" srcId="{F82CBE81-D985-456D-8643-A6227C8C6020}" destId="{F924E747-88B6-4C53-990F-F80AF856F968}" srcOrd="0" destOrd="0" presId="urn:microsoft.com/office/officeart/2005/8/layout/lProcess1"/>
    <dgm:cxn modelId="{172B1F8F-2143-4C87-AE92-F4414B583469}" type="presParOf" srcId="{F82CBE81-D985-456D-8643-A6227C8C6020}" destId="{9F6C2D64-421B-4CBF-A973-D6BEE13E5F8D}" srcOrd="1" destOrd="0" presId="urn:microsoft.com/office/officeart/2005/8/layout/lProcess1"/>
    <dgm:cxn modelId="{2C54A823-3F4F-476A-9B5B-9C4C57C2EA9C}" type="presParOf" srcId="{F82CBE81-D985-456D-8643-A6227C8C6020}" destId="{0AE18C3A-8FC5-4298-9EBF-20B99FF84A84}" srcOrd="2" destOrd="0" presId="urn:microsoft.com/office/officeart/2005/8/layout/lProcess1"/>
    <dgm:cxn modelId="{458AF451-82EF-479A-B3DA-7BC9E3DF3087}" type="presParOf" srcId="{F82CBE81-D985-456D-8643-A6227C8C6020}" destId="{7315CEC2-978F-41F1-AE5B-9D0AD441497E}" srcOrd="3" destOrd="0" presId="urn:microsoft.com/office/officeart/2005/8/layout/lProcess1"/>
    <dgm:cxn modelId="{906D86B5-96D5-468B-94D0-AE5E7619CD65}" type="presParOf" srcId="{F82CBE81-D985-456D-8643-A6227C8C6020}" destId="{165F48E3-9702-4AD8-9E3D-6B83CC418E6F}" srcOrd="4" destOrd="0" presId="urn:microsoft.com/office/officeart/2005/8/layout/lProcess1"/>
    <dgm:cxn modelId="{EAAB9BCE-E2A3-4EC3-9447-0E2757920B09}" type="presParOf" srcId="{F82CBE81-D985-456D-8643-A6227C8C6020}" destId="{FC9AC7E5-CB9A-4903-8A5B-FF78D2315BD5}" srcOrd="5" destOrd="0" presId="urn:microsoft.com/office/officeart/2005/8/layout/lProcess1"/>
    <dgm:cxn modelId="{13A82D70-842B-4842-9E09-0A235ED0F394}" type="presParOf" srcId="{F82CBE81-D985-456D-8643-A6227C8C6020}" destId="{D0129852-D9BD-4862-B38F-C14E2F9ACEAA}" srcOrd="6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C8E73C-5132-411F-B803-3495240E82A4}">
      <dsp:nvSpPr>
        <dsp:cNvPr id="0" name=""/>
        <dsp:cNvSpPr/>
      </dsp:nvSpPr>
      <dsp:spPr>
        <a:xfrm>
          <a:off x="1827" y="241619"/>
          <a:ext cx="2386960" cy="5967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dirty="0" smtClean="0">
              <a:solidFill>
                <a:schemeClr val="accent6">
                  <a:lumMod val="60000"/>
                  <a:lumOff val="40000"/>
                </a:schemeClr>
              </a:solidFill>
            </a:rPr>
            <a:t>Jelentős vízkivétel</a:t>
          </a:r>
          <a:endParaRPr lang="hu-HU" sz="2100" kern="1200" dirty="0">
            <a:solidFill>
              <a:schemeClr val="accent6">
                <a:lumMod val="60000"/>
                <a:lumOff val="40000"/>
              </a:schemeClr>
            </a:solidFill>
          </a:endParaRPr>
        </a:p>
      </dsp:txBody>
      <dsp:txXfrm>
        <a:off x="19305" y="259097"/>
        <a:ext cx="2352004" cy="561784"/>
      </dsp:txXfrm>
    </dsp:sp>
    <dsp:sp modelId="{060D8896-89FE-418E-8B5D-A8B3D51AC626}">
      <dsp:nvSpPr>
        <dsp:cNvPr id="0" name=""/>
        <dsp:cNvSpPr/>
      </dsp:nvSpPr>
      <dsp:spPr>
        <a:xfrm rot="5400000">
          <a:off x="1143093" y="890574"/>
          <a:ext cx="104429" cy="104429"/>
        </a:xfrm>
        <a:prstGeom prst="rightArrow">
          <a:avLst>
            <a:gd name="adj1" fmla="val 66700"/>
            <a:gd name="adj2" fmla="val 5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24B4C0-D6AD-4F76-86BA-67BD62177755}">
      <dsp:nvSpPr>
        <dsp:cNvPr id="0" name=""/>
        <dsp:cNvSpPr/>
      </dsp:nvSpPr>
      <dsp:spPr>
        <a:xfrm>
          <a:off x="1827" y="1047218"/>
          <a:ext cx="2386960" cy="59674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100" kern="1200" dirty="0" smtClean="0"/>
            <a:t>vízszint süllyedés</a:t>
          </a:r>
          <a:endParaRPr lang="hu-HU" sz="1100" kern="1200" dirty="0"/>
        </a:p>
      </dsp:txBody>
      <dsp:txXfrm>
        <a:off x="19305" y="1064696"/>
        <a:ext cx="2352004" cy="561784"/>
      </dsp:txXfrm>
    </dsp:sp>
    <dsp:sp modelId="{9DF717B7-0DA6-4369-937A-C135CE8393AB}">
      <dsp:nvSpPr>
        <dsp:cNvPr id="0" name=""/>
        <dsp:cNvSpPr/>
      </dsp:nvSpPr>
      <dsp:spPr>
        <a:xfrm rot="5400000">
          <a:off x="1143093" y="1696173"/>
          <a:ext cx="104429" cy="104429"/>
        </a:xfrm>
        <a:prstGeom prst="rightArrow">
          <a:avLst>
            <a:gd name="adj1" fmla="val 66700"/>
            <a:gd name="adj2" fmla="val 50000"/>
          </a:avLst>
        </a:prstGeom>
        <a:solidFill>
          <a:schemeClr val="tx2"/>
        </a:solidFill>
        <a:ln>
          <a:solidFill>
            <a:srgbClr val="0070C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4EF632-EA18-4C92-A2EA-0E785BAF51AC}">
      <dsp:nvSpPr>
        <dsp:cNvPr id="0" name=""/>
        <dsp:cNvSpPr/>
      </dsp:nvSpPr>
      <dsp:spPr>
        <a:xfrm>
          <a:off x="1827" y="1852818"/>
          <a:ext cx="2386960" cy="59674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100" kern="1200" dirty="0" smtClean="0"/>
            <a:t>vizes élőhelyek degradációja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100" kern="1200" dirty="0" smtClean="0"/>
            <a:t>( FAVÖKO és felszíni víztestek vízhiánya )</a:t>
          </a:r>
          <a:endParaRPr lang="hu-HU" sz="1100" kern="1200" dirty="0"/>
        </a:p>
      </dsp:txBody>
      <dsp:txXfrm>
        <a:off x="19305" y="1870296"/>
        <a:ext cx="2352004" cy="561784"/>
      </dsp:txXfrm>
    </dsp:sp>
    <dsp:sp modelId="{F924E747-88B6-4C53-990F-F80AF856F968}">
      <dsp:nvSpPr>
        <dsp:cNvPr id="0" name=""/>
        <dsp:cNvSpPr/>
      </dsp:nvSpPr>
      <dsp:spPr>
        <a:xfrm>
          <a:off x="2722962" y="241619"/>
          <a:ext cx="2386960" cy="5967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dirty="0" smtClean="0">
              <a:solidFill>
                <a:schemeClr val="accent6">
                  <a:lumMod val="60000"/>
                  <a:lumOff val="40000"/>
                </a:schemeClr>
              </a:solidFill>
            </a:rPr>
            <a:t>Területhasználatok</a:t>
          </a:r>
          <a:r>
            <a:rPr lang="hu-HU" sz="2100" kern="1200" dirty="0" smtClean="0"/>
            <a:t> </a:t>
          </a:r>
          <a:endParaRPr lang="hu-HU" sz="2100" kern="1200" dirty="0"/>
        </a:p>
      </dsp:txBody>
      <dsp:txXfrm>
        <a:off x="2740440" y="259097"/>
        <a:ext cx="2352004" cy="561784"/>
      </dsp:txXfrm>
    </dsp:sp>
    <dsp:sp modelId="{9F6C2D64-421B-4CBF-A973-D6BEE13E5F8D}">
      <dsp:nvSpPr>
        <dsp:cNvPr id="0" name=""/>
        <dsp:cNvSpPr/>
      </dsp:nvSpPr>
      <dsp:spPr>
        <a:xfrm rot="5400000">
          <a:off x="3864227" y="890574"/>
          <a:ext cx="104429" cy="104429"/>
        </a:xfrm>
        <a:prstGeom prst="rightArrow">
          <a:avLst>
            <a:gd name="adj1" fmla="val 66700"/>
            <a:gd name="adj2" fmla="val 5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E18C3A-8FC5-4298-9EBF-20B99FF84A84}">
      <dsp:nvSpPr>
        <dsp:cNvPr id="0" name=""/>
        <dsp:cNvSpPr/>
      </dsp:nvSpPr>
      <dsp:spPr>
        <a:xfrm>
          <a:off x="2722962" y="1047218"/>
          <a:ext cx="2386960" cy="59674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100" kern="1200" dirty="0" smtClean="0"/>
            <a:t>diffúz szennyeződések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100" kern="1200" dirty="0" smtClean="0"/>
            <a:t> </a:t>
          </a:r>
          <a:endParaRPr lang="hu-HU" sz="1100" kern="1200" dirty="0"/>
        </a:p>
      </dsp:txBody>
      <dsp:txXfrm>
        <a:off x="2740440" y="1064696"/>
        <a:ext cx="2352004" cy="561784"/>
      </dsp:txXfrm>
    </dsp:sp>
    <dsp:sp modelId="{7315CEC2-978F-41F1-AE5B-9D0AD441497E}">
      <dsp:nvSpPr>
        <dsp:cNvPr id="0" name=""/>
        <dsp:cNvSpPr/>
      </dsp:nvSpPr>
      <dsp:spPr>
        <a:xfrm rot="5400000">
          <a:off x="3864227" y="1696173"/>
          <a:ext cx="104429" cy="104429"/>
        </a:xfrm>
        <a:prstGeom prst="rightArrow">
          <a:avLst>
            <a:gd name="adj1" fmla="val 66700"/>
            <a:gd name="adj2" fmla="val 5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5F48E3-9702-4AD8-9E3D-6B83CC418E6F}">
      <dsp:nvSpPr>
        <dsp:cNvPr id="0" name=""/>
        <dsp:cNvSpPr/>
      </dsp:nvSpPr>
      <dsp:spPr>
        <a:xfrm>
          <a:off x="2722962" y="1852818"/>
          <a:ext cx="2386960" cy="59674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100" kern="1200" dirty="0" smtClean="0"/>
            <a:t>felszín alatti víz szennyeződése</a:t>
          </a:r>
          <a:endParaRPr lang="hu-HU" sz="1100" kern="1200" dirty="0"/>
        </a:p>
      </dsp:txBody>
      <dsp:txXfrm>
        <a:off x="2740440" y="1870296"/>
        <a:ext cx="2352004" cy="561784"/>
      </dsp:txXfrm>
    </dsp:sp>
    <dsp:sp modelId="{FC9AC7E5-CB9A-4903-8A5B-FF78D2315BD5}">
      <dsp:nvSpPr>
        <dsp:cNvPr id="0" name=""/>
        <dsp:cNvSpPr/>
      </dsp:nvSpPr>
      <dsp:spPr>
        <a:xfrm rot="5400000">
          <a:off x="3864227" y="2501772"/>
          <a:ext cx="104429" cy="104429"/>
        </a:xfrm>
        <a:prstGeom prst="rightArrow">
          <a:avLst>
            <a:gd name="adj1" fmla="val 66700"/>
            <a:gd name="adj2" fmla="val 5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129852-D9BD-4862-B38F-C14E2F9ACEAA}">
      <dsp:nvSpPr>
        <dsp:cNvPr id="0" name=""/>
        <dsp:cNvSpPr/>
      </dsp:nvSpPr>
      <dsp:spPr>
        <a:xfrm>
          <a:off x="2722962" y="2658417"/>
          <a:ext cx="2386960" cy="59674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100" kern="1200" dirty="0" smtClean="0">
              <a:solidFill>
                <a:schemeClr val="tx1"/>
              </a:solidFill>
            </a:rPr>
            <a:t>vízbázisok szennyeződése</a:t>
          </a:r>
          <a:endParaRPr lang="hu-HU" sz="1100" kern="1200" dirty="0">
            <a:solidFill>
              <a:schemeClr val="tx1"/>
            </a:solidFill>
          </a:endParaRPr>
        </a:p>
      </dsp:txBody>
      <dsp:txXfrm>
        <a:off x="2740440" y="2675895"/>
        <a:ext cx="2352004" cy="5617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30F8-2015-46AC-9C15-B08EDE877F5D}" type="datetimeFigureOut">
              <a:rPr lang="hu-HU" smtClean="0"/>
              <a:pPr/>
              <a:t>2015.08.26.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5C11E-540C-488B-B718-84796C0B45F1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03658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pPr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112389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pPr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411238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2015.08.26.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805236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700075" cy="936104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2015.08.26.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32961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2015.08.26.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4690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2015.08.26.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63456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2015.08.26.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445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89" y="1628800"/>
            <a:ext cx="5111750" cy="46910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633102"/>
            <a:ext cx="3240360" cy="4691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208617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2015.08.26.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42877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pPr/>
              <a:t>2015.08.26.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9034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 smtClean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5800" y="3886200"/>
            <a:ext cx="4343400" cy="914400"/>
          </a:xfrm>
        </p:spPr>
        <p:txBody>
          <a:bodyPr wrap="square" anchor="t"/>
          <a:lstStyle>
            <a:lvl1pPr marL="514350" indent="-514350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 smtClean="0"/>
              <a:t>Click to edit Alcím</a:t>
            </a:r>
          </a:p>
          <a:p>
            <a:pPr lvl="0"/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05FFA-4383-4574-9830-A5FF25BE8406}" type="datetimeFigureOut">
              <a:rPr lang="hu-HU" smtClean="0"/>
              <a:pPr/>
              <a:t>2015.08.26.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CFDF-B4B8-4D79-9C23-DD008FAF0A0B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191508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6" r:id="rId7"/>
    <p:sldLayoutId id="2147483667" r:id="rId8"/>
    <p:sldLayoutId id="2147483670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7416824" cy="3888432"/>
          </a:xfrm>
        </p:spPr>
        <p:txBody>
          <a:bodyPr/>
          <a:lstStyle/>
          <a:p>
            <a:r>
              <a:rPr lang="hu-HU" sz="2800" dirty="0" smtClean="0"/>
              <a:t>Felszínalatti </a:t>
            </a:r>
            <a:r>
              <a:rPr lang="hu-HU" sz="2800" dirty="0"/>
              <a:t>vizek a 2. Vízgyűjtő-gazdálkodási </a:t>
            </a:r>
            <a:r>
              <a:rPr lang="hu-HU" sz="2800" dirty="0" smtClean="0"/>
              <a:t>tervben</a:t>
            </a:r>
            <a:br>
              <a:rPr lang="hu-HU" sz="2800" dirty="0" smtClean="0"/>
            </a:br>
            <a:r>
              <a:rPr lang="hu-HU" sz="2800" dirty="0" smtClean="0"/>
              <a:t>területi FÓRUM</a:t>
            </a: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/>
              <a:t>Az </a:t>
            </a:r>
            <a:r>
              <a:rPr lang="hu-HU" sz="2800" dirty="0" smtClean="0"/>
              <a:t>ÉDUVIZIG területét érintő jelentős vízgazdálkodási problémák, terhelések és hatásai</a:t>
            </a:r>
            <a:endParaRPr lang="hu-HU" sz="28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270361"/>
            <a:ext cx="648072" cy="60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ovf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229200"/>
            <a:ext cx="6524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6977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57200" y="1857364"/>
            <a:ext cx="3471858" cy="1422396"/>
          </a:xfrm>
        </p:spPr>
        <p:txBody>
          <a:bodyPr>
            <a:normAutofit fontScale="70000" lnSpcReduction="20000"/>
          </a:bodyPr>
          <a:lstStyle/>
          <a:p>
            <a:endParaRPr lang="hu-HU" dirty="0" smtClean="0"/>
          </a:p>
          <a:p>
            <a:r>
              <a:rPr lang="hu-HU" sz="2600" dirty="0" smtClean="0"/>
              <a:t>Területi </a:t>
            </a:r>
            <a:r>
              <a:rPr lang="hu-HU" sz="2600" dirty="0" err="1" smtClean="0"/>
              <a:t>szenyezettségi</a:t>
            </a:r>
            <a:r>
              <a:rPr lang="hu-HU" sz="2600" dirty="0" smtClean="0"/>
              <a:t> arány:</a:t>
            </a:r>
          </a:p>
          <a:p>
            <a:r>
              <a:rPr lang="hu-HU" dirty="0" smtClean="0"/>
              <a:t> </a:t>
            </a:r>
          </a:p>
          <a:p>
            <a:r>
              <a:rPr lang="hu-HU" sz="2000" dirty="0" smtClean="0"/>
              <a:t>A felszínborítás kiterjedése a beszivárgási területekkel súlyozva</a:t>
            </a:r>
          </a:p>
          <a:p>
            <a:r>
              <a:rPr lang="hu-HU" sz="2000" dirty="0" smtClean="0"/>
              <a:t>egyedi mérések és a kutakra jellemző középértékek alapján</a:t>
            </a:r>
            <a:endParaRPr lang="hu-HU" sz="2000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5338457" cy="864096"/>
          </a:xfrm>
        </p:spPr>
        <p:txBody>
          <a:bodyPr/>
          <a:lstStyle/>
          <a:p>
            <a:r>
              <a:rPr lang="hu-HU" dirty="0" smtClean="0"/>
              <a:t>Területhasználatok hatása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642910" y="4000504"/>
            <a:ext cx="742703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/>
              <a:t>sp.1.4.1 Dunántúli-középhegység, északi peremvidék	25,3 % </a:t>
            </a:r>
          </a:p>
          <a:p>
            <a:endParaRPr lang="hu-HU" sz="1400" dirty="0" smtClean="0"/>
          </a:p>
          <a:p>
            <a:r>
              <a:rPr lang="hu-HU" sz="1400" dirty="0" smtClean="0"/>
              <a:t>sh.1.10 Soproni-hegység, Fertő vidék 				14,3-28,6 % (bizonytalan adatok)</a:t>
            </a:r>
          </a:p>
          <a:p>
            <a:endParaRPr lang="hu-HU" sz="1400" dirty="0" smtClean="0"/>
          </a:p>
          <a:p>
            <a:r>
              <a:rPr lang="hu-HU" sz="1400" dirty="0" smtClean="0"/>
              <a:t>sh.1.4 DKH Által-ér torkolat – Visegrád				13,7-28,7 % (bizonytalan adatok)</a:t>
            </a:r>
            <a:endParaRPr lang="hu-HU" sz="14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786210" y="1319884"/>
            <a:ext cx="3142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Diffúz eredetű szennyezések</a:t>
            </a:r>
          </a:p>
          <a:p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457200" y="3458648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ÉDUVIZIG területén: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7868427" cy="864096"/>
          </a:xfrm>
        </p:spPr>
        <p:txBody>
          <a:bodyPr>
            <a:normAutofit/>
          </a:bodyPr>
          <a:lstStyle/>
          <a:p>
            <a:r>
              <a:rPr lang="hu-HU" altLang="hu-HU" dirty="0"/>
              <a:t>A </a:t>
            </a:r>
            <a:r>
              <a:rPr lang="hu-HU" altLang="hu-HU" dirty="0" smtClean="0"/>
              <a:t>FELSZÍN ALATTI </a:t>
            </a:r>
            <a:r>
              <a:rPr lang="hu-HU" altLang="hu-HU" dirty="0"/>
              <a:t>VÍZTESTEK </a:t>
            </a:r>
            <a:r>
              <a:rPr lang="hu-HU" altLang="hu-HU" dirty="0" smtClean="0"/>
              <a:t>kémiai </a:t>
            </a:r>
            <a:r>
              <a:rPr lang="hu-HU" altLang="hu-HU" dirty="0"/>
              <a:t>ÁLLAPOTA 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427" y="1271802"/>
            <a:ext cx="3564038" cy="2520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1271802"/>
            <a:ext cx="3566688" cy="25200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427" y="3933056"/>
            <a:ext cx="3564038" cy="25200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0634" y="3933056"/>
            <a:ext cx="3564038" cy="2520000"/>
          </a:xfrm>
          <a:prstGeom prst="rect">
            <a:avLst/>
          </a:prstGeom>
        </p:spPr>
      </p:pic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1271802"/>
            <a:ext cx="3784704" cy="2678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59" y="3791802"/>
            <a:ext cx="3784704" cy="2678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86248" y="1271802"/>
            <a:ext cx="3825259" cy="270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7158" y="1271803"/>
            <a:ext cx="3760992" cy="2661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56009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116632"/>
            <a:ext cx="7652403" cy="864096"/>
          </a:xfrm>
        </p:spPr>
        <p:txBody>
          <a:bodyPr>
            <a:normAutofit fontScale="90000"/>
          </a:bodyPr>
          <a:lstStyle/>
          <a:p>
            <a:r>
              <a:rPr lang="hu-HU" dirty="0"/>
              <a:t>Intézkedések </a:t>
            </a:r>
            <a:r>
              <a:rPr lang="hu-HU" dirty="0" smtClean="0"/>
              <a:t>A mennyiségi állapotot befolyásoló hatások enyhítése  érdekében</a:t>
            </a:r>
            <a:endParaRPr lang="hu-HU" dirty="0"/>
          </a:p>
        </p:txBody>
      </p:sp>
      <p:sp>
        <p:nvSpPr>
          <p:cNvPr id="4" name="Tartalom helye 3"/>
          <p:cNvSpPr txBox="1">
            <a:spLocks noGrp="1"/>
          </p:cNvSpPr>
          <p:nvPr>
            <p:ph sz="half" idx="1"/>
          </p:nvPr>
        </p:nvSpPr>
        <p:spPr>
          <a:xfrm>
            <a:off x="447989" y="1916832"/>
            <a:ext cx="82184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/>
              <a:t>Vízkivételek szabályozása a fenntarthatóság </a:t>
            </a:r>
            <a:r>
              <a:rPr lang="hu-HU" sz="1600" dirty="0" smtClean="0"/>
              <a:t>követelményeinek megfelelően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/>
              <a:t>Az engedélyezési eljárás jogszabály rendszerének módosítása, összehangolása, egyszerűsítése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 smtClean="0"/>
              <a:t>Energia </a:t>
            </a:r>
            <a:r>
              <a:rPr lang="hu-HU" sz="1600" dirty="0"/>
              <a:t>célra hasznosított termálvíz visszasajtolásának </a:t>
            </a:r>
            <a:r>
              <a:rPr lang="hu-HU" sz="1600" dirty="0" smtClean="0"/>
              <a:t>szabályozása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 smtClean="0"/>
              <a:t>Természetes vízvisszatartás (</a:t>
            </a:r>
            <a:r>
              <a:rPr lang="hu-HU" altLang="hu-HU" sz="1600" dirty="0">
                <a:latin typeface="Arial Unicode MS" panose="020B0604020202020204" pitchFamily="34" charset="-128"/>
              </a:rPr>
              <a:t>települési </a:t>
            </a:r>
            <a:r>
              <a:rPr lang="hu-HU" altLang="hu-HU" sz="1600" dirty="0" smtClean="0">
                <a:latin typeface="Arial Unicode MS" panose="020B0604020202020204" pitchFamily="34" charset="-128"/>
              </a:rPr>
              <a:t>csapadékvíz-gazdálkodás</a:t>
            </a:r>
            <a:r>
              <a:rPr lang="hu-HU" altLang="hu-HU" sz="1400" dirty="0" smtClean="0"/>
              <a:t>, </a:t>
            </a:r>
            <a:r>
              <a:rPr lang="hu-HU" sz="1600" dirty="0" smtClean="0"/>
              <a:t>helyes belvíz-gazdálkodási gyakorlat)</a:t>
            </a:r>
          </a:p>
          <a:p>
            <a:pPr lvl="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600" dirty="0" smtClean="0"/>
              <a:t>Felszíni vízfolyások vízpótlása, medersüllyedés megakadályozása </a:t>
            </a:r>
          </a:p>
        </p:txBody>
      </p:sp>
    </p:spTree>
    <p:extLst>
      <p:ext uri="{BB962C8B-B14F-4D97-AF65-F5344CB8AC3E}">
        <p14:creationId xmlns:p14="http://schemas.microsoft.com/office/powerpoint/2010/main" xmlns="" val="160724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7652403" cy="864096"/>
          </a:xfrm>
        </p:spPr>
        <p:txBody>
          <a:bodyPr>
            <a:normAutofit/>
          </a:bodyPr>
          <a:lstStyle/>
          <a:p>
            <a:r>
              <a:rPr lang="hu-HU" dirty="0"/>
              <a:t>Intézkedések a </a:t>
            </a:r>
            <a:r>
              <a:rPr lang="hu-HU" dirty="0" smtClean="0"/>
              <a:t>kémiai állapotot befolyásoló terhelések </a:t>
            </a:r>
            <a:r>
              <a:rPr lang="hu-HU" dirty="0"/>
              <a:t>csökkentésére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19256" cy="4525963"/>
          </a:xfrm>
        </p:spPr>
        <p:txBody>
          <a:bodyPr>
            <a:normAutofit fontScale="62500" lnSpcReduction="20000"/>
          </a:bodyPr>
          <a:lstStyle/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800" dirty="0" smtClean="0"/>
              <a:t>A </a:t>
            </a:r>
            <a:r>
              <a:rPr lang="hu-HU" sz="1800" b="1" dirty="0"/>
              <a:t>Szennyvíz Program </a:t>
            </a:r>
            <a:r>
              <a:rPr lang="hu-HU" sz="1800" dirty="0" smtClean="0"/>
              <a:t>megvalósítása, 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800" dirty="0" smtClean="0"/>
              <a:t>További csatornarákötések elősegítése és megvalósítása</a:t>
            </a:r>
            <a:r>
              <a:rPr lang="hu-HU" sz="1800" b="1" dirty="0" smtClean="0"/>
              <a:t> </a:t>
            </a:r>
            <a:r>
              <a:rPr lang="hu-HU" sz="1800" b="1" i="1" dirty="0" smtClean="0"/>
              <a:t>/ÉDUVIZIG területén VGT1-ben legalacsonyabb rákötés 50% volt, VGT2-ben  legalacsonyabb rákötés 71% /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800" dirty="0"/>
              <a:t>Csapadékvíz szennyvízcsatornára történő rákötéseinek csökkentése, különösen </a:t>
            </a:r>
            <a:r>
              <a:rPr lang="hu-HU" sz="1800" dirty="0" smtClean="0"/>
              <a:t>a felszín </a:t>
            </a:r>
            <a:r>
              <a:rPr lang="hu-HU" sz="1800" dirty="0"/>
              <a:t>alatti víz szempontjából fokozottan érzékeny </a:t>
            </a:r>
            <a:r>
              <a:rPr lang="hu-HU" sz="1800" dirty="0" smtClean="0"/>
              <a:t>területeken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800" dirty="0"/>
              <a:t>Szennyezett terület kármentesítése (feltárás, megfigyelés, biztosítás, felszámolás)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800" dirty="0" smtClean="0"/>
              <a:t>Kommunális </a:t>
            </a:r>
            <a:r>
              <a:rPr lang="hu-HU" sz="1800" dirty="0"/>
              <a:t>hulladéklerakók megfelelő kialakítása, </a:t>
            </a:r>
            <a:r>
              <a:rPr lang="hu-HU" sz="1800" dirty="0" smtClean="0"/>
              <a:t>ellenőrzése, illegális lerakók megszüntetése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800" dirty="0" smtClean="0"/>
              <a:t>Felhagyott </a:t>
            </a:r>
            <a:r>
              <a:rPr lang="hu-HU" sz="1800" dirty="0"/>
              <a:t>kommunális hulladéklerakók </a:t>
            </a:r>
            <a:r>
              <a:rPr lang="hu-HU" sz="1800" dirty="0" smtClean="0"/>
              <a:t>rekultivációja 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800" dirty="0" smtClean="0"/>
              <a:t>Iparterületeken </a:t>
            </a:r>
            <a:r>
              <a:rPr lang="hu-HU" sz="1800" dirty="0"/>
              <a:t>lévő hulladéklerakók megfelelő kialakítása, </a:t>
            </a:r>
            <a:r>
              <a:rPr lang="hu-HU" sz="1800" dirty="0" smtClean="0"/>
              <a:t>ellenőrzése</a:t>
            </a:r>
            <a:endParaRPr lang="hu-HU" sz="1800" dirty="0"/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800" dirty="0" smtClean="0"/>
              <a:t>Állattartótelepek korszerűsítése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800" dirty="0"/>
              <a:t>Szakszerűtlenül kiképzett kutak ellenőrzése, rekonstrukciója, </a:t>
            </a:r>
            <a:r>
              <a:rPr lang="hu-HU" sz="1800" dirty="0" smtClean="0"/>
              <a:t>felszámolása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800" dirty="0"/>
              <a:t>Szénhidrogén termeléshez, feltáráshoz használt kutakból kitermelt folyadék visszasajtolásának </a:t>
            </a:r>
            <a:r>
              <a:rPr lang="hu-HU" sz="1800" dirty="0" smtClean="0"/>
              <a:t>szabályozása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800" dirty="0" smtClean="0"/>
              <a:t>Tápanyag kihelyezés tényleges korlátozása szántó és ültetvény területeken az </a:t>
            </a:r>
            <a:r>
              <a:rPr lang="hu-HU" sz="1800" b="1" dirty="0" smtClean="0"/>
              <a:t>EU Nitrát Irányelvben </a:t>
            </a:r>
            <a:r>
              <a:rPr lang="hu-HU" sz="1800" dirty="0" smtClean="0"/>
              <a:t>és a </a:t>
            </a:r>
            <a:r>
              <a:rPr lang="hu-HU" sz="1800" b="1" dirty="0" smtClean="0"/>
              <a:t>Közös Agrárpolitikára</a:t>
            </a:r>
            <a:r>
              <a:rPr lang="hu-HU" sz="1800" dirty="0" smtClean="0"/>
              <a:t> vonatkozó rendeletben foglaltak szerint, nitrát-érzékeny területeken, vízbázisok védőterületein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800" dirty="0" smtClean="0"/>
              <a:t>Tápanyag-gazdálkodási terv alapján történő tápanyag kihelyezés szántók esetében </a:t>
            </a:r>
            <a:r>
              <a:rPr lang="hu-HU" sz="1800" b="1" dirty="0" smtClean="0"/>
              <a:t>agrár-környezetvédelmi célprogramok (ÁKG) </a:t>
            </a:r>
            <a:r>
              <a:rPr lang="hu-HU" sz="1800" dirty="0" smtClean="0"/>
              <a:t>keretében ( helyes környezeti gyakorlatok, gazdasági ösztönzők alkalmazása, önkéntes megállapodások</a:t>
            </a:r>
            <a:r>
              <a:rPr lang="hu-HU" sz="1800" b="1" dirty="0" smtClean="0"/>
              <a:t>)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800" dirty="0" smtClean="0"/>
              <a:t>A szennyvíziszap mezőgazdasági területen való hasznosításának  szabályozása(követelmények és tilalmak).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1800" dirty="0" smtClean="0"/>
              <a:t>Növényvédő szerek alkalmazásának szabályozása </a:t>
            </a:r>
            <a:r>
              <a:rPr lang="hu-HU" sz="1800" b="1" dirty="0" smtClean="0"/>
              <a:t>EU </a:t>
            </a:r>
            <a:r>
              <a:rPr lang="hu-HU" sz="1800" b="1" dirty="0" err="1" smtClean="0"/>
              <a:t>Peszticid</a:t>
            </a:r>
            <a:r>
              <a:rPr lang="hu-HU" sz="1800" b="1" dirty="0" smtClean="0"/>
              <a:t> Irányelvalapján </a:t>
            </a:r>
            <a:r>
              <a:rPr lang="hu-HU" sz="1800" dirty="0" smtClean="0"/>
              <a:t>(szántó, ültetvények és legelő esetén)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hu-HU" sz="1800" dirty="0" smtClean="0"/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hu-HU" sz="1800" b="1" dirty="0" smtClean="0"/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hu-HU" sz="1800" dirty="0" smtClean="0"/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hu-HU" sz="1800" dirty="0" smtClean="0"/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hu-HU" sz="1800" dirty="0" smtClean="0"/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hu-HU" sz="2300" dirty="0"/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endParaRPr lang="hu-HU" sz="23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68981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8238811" cy="936104"/>
          </a:xfrm>
        </p:spPr>
        <p:txBody>
          <a:bodyPr>
            <a:normAutofit/>
          </a:bodyPr>
          <a:lstStyle/>
          <a:p>
            <a:r>
              <a:rPr lang="hu-HU" dirty="0" smtClean="0"/>
              <a:t>Megvalósult és tervezett Intézkedések programok és Projektek</a:t>
            </a:r>
            <a:endParaRPr lang="hu-HU" dirty="0"/>
          </a:p>
        </p:txBody>
      </p:sp>
      <p:graphicFrame>
        <p:nvGraphicFramePr>
          <p:cNvPr id="5" name="Táblázat 4"/>
          <p:cNvGraphicFramePr>
            <a:graphicFrameLocks noGrp="1"/>
          </p:cNvGraphicFramePr>
          <p:nvPr/>
        </p:nvGraphicFramePr>
        <p:xfrm>
          <a:off x="1428728" y="1500174"/>
          <a:ext cx="6096000" cy="3429725"/>
        </p:xfrm>
        <a:graphic>
          <a:graphicData uri="http://schemas.openxmlformats.org/drawingml/2006/table">
            <a:tbl>
              <a:tblPr/>
              <a:tblGrid>
                <a:gridCol w="958704"/>
                <a:gridCol w="1031333"/>
                <a:gridCol w="1065227"/>
                <a:gridCol w="2004562"/>
                <a:gridCol w="1036174"/>
              </a:tblGrid>
              <a:tr h="384629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hu-HU" sz="1100" b="1" i="0" u="none" strike="noStrike" dirty="0">
                          <a:latin typeface="Arial"/>
                        </a:rPr>
                        <a:t>ÉDU-KÖVIZIG működési területére eső, Ivóvízminőség Javító Programban </a:t>
                      </a:r>
                      <a:br>
                        <a:rPr lang="hu-HU" sz="1100" b="1" i="0" u="none" strike="noStrike" dirty="0">
                          <a:latin typeface="Arial"/>
                        </a:rPr>
                      </a:br>
                      <a:r>
                        <a:rPr lang="hu-HU" sz="1100" b="1" i="0" u="none" strike="noStrike" dirty="0">
                          <a:latin typeface="Arial"/>
                        </a:rPr>
                        <a:t>szereplő települések ivóvízminősége  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246743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1" i="0" u="none" strike="noStrike">
                          <a:latin typeface="Arial"/>
                        </a:rPr>
                        <a:t>Megye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1" i="0" u="none" strike="noStrike">
                          <a:latin typeface="Arial"/>
                        </a:rPr>
                        <a:t>Település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1" i="0" u="none" strike="noStrike">
                          <a:latin typeface="Arial"/>
                        </a:rPr>
                        <a:t>65/2009. (III. 31.) Korm. rendelet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1" i="0" u="none" strike="noStrike">
                          <a:latin typeface="Arial"/>
                        </a:rPr>
                        <a:t>Helyzetértékelés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1" i="0" u="none" strike="noStrike">
                          <a:latin typeface="Arial"/>
                        </a:rPr>
                        <a:t>Megállapítás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46743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Komárom-Esztergom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Almásfüzitő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NH</a:t>
                      </a:r>
                      <a:r>
                        <a:rPr lang="hu-HU" sz="800" b="0" i="0" u="none" strike="noStrike" baseline="-25000">
                          <a:latin typeface="Arial"/>
                        </a:rPr>
                        <a:t>4</a:t>
                      </a:r>
                      <a:r>
                        <a:rPr lang="hu-HU" sz="800" b="0" i="0" u="none" strike="noStrike" baseline="30000">
                          <a:latin typeface="Arial"/>
                        </a:rPr>
                        <a:t>+</a:t>
                      </a:r>
                      <a:r>
                        <a:rPr lang="hu-HU" sz="800" b="0" i="0" u="none" strike="noStrike">
                          <a:latin typeface="Arial"/>
                        </a:rPr>
                        <a:t>, Fe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Vízbázis kiváltás a Tatabánya-Oroszlány</a:t>
                      </a:r>
                      <a:br>
                        <a:rPr lang="hu-HU" sz="800" b="0" i="0" u="none" strike="noStrike">
                          <a:latin typeface="Arial"/>
                        </a:rPr>
                      </a:br>
                      <a:r>
                        <a:rPr lang="hu-HU" sz="800" b="0" i="0" u="none" strike="noStrike">
                          <a:latin typeface="Arial"/>
                        </a:rPr>
                        <a:t>Reg.Rendszerre történő csatlakozással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megépült,üzemel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743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Komárom-Esztergom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Mocsa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NO</a:t>
                      </a:r>
                      <a:r>
                        <a:rPr lang="hu-HU" sz="800" b="0" i="0" u="none" strike="noStrike" baseline="-25000">
                          <a:latin typeface="Arial"/>
                        </a:rPr>
                        <a:t>3</a:t>
                      </a:r>
                      <a:r>
                        <a:rPr lang="hu-HU" sz="800" b="0" i="0" u="none" strike="noStrike" baseline="30000">
                          <a:latin typeface="Arial"/>
                        </a:rPr>
                        <a:t>- </a:t>
                      </a:r>
                      <a:r>
                        <a:rPr lang="hu-HU" sz="800" b="0" i="0" u="none" strike="noStrike">
                          <a:latin typeface="Arial"/>
                        </a:rPr>
                        <a:t>,Mn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Vízbázis kiváltás a Tatabánya-Oroszlány</a:t>
                      </a:r>
                      <a:br>
                        <a:rPr lang="hu-HU" sz="800" b="0" i="0" u="none" strike="noStrike">
                          <a:latin typeface="Arial"/>
                        </a:rPr>
                      </a:br>
                      <a:r>
                        <a:rPr lang="hu-HU" sz="800" b="0" i="0" u="none" strike="noStrike">
                          <a:latin typeface="Arial"/>
                        </a:rPr>
                        <a:t>Reg.Rendszerre történő csatlakozással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megépült,üzemel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743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Komárom-Esztergom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Naszály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NO</a:t>
                      </a:r>
                      <a:r>
                        <a:rPr lang="hu-HU" sz="800" b="0" i="0" u="none" strike="noStrike" baseline="-25000">
                          <a:latin typeface="Arial"/>
                        </a:rPr>
                        <a:t>3</a:t>
                      </a:r>
                      <a:r>
                        <a:rPr lang="hu-HU" sz="800" b="0" i="0" u="none" strike="noStrike" baseline="30000">
                          <a:latin typeface="Arial"/>
                        </a:rPr>
                        <a:t>- </a:t>
                      </a:r>
                      <a:r>
                        <a:rPr lang="hu-HU" sz="800" b="0" i="0" u="none" strike="noStrike">
                          <a:latin typeface="Arial"/>
                        </a:rPr>
                        <a:t>,Mn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Vízbázis kiváltás a Tatabánya-Oroszlány</a:t>
                      </a:r>
                      <a:br>
                        <a:rPr lang="hu-HU" sz="800" b="0" i="0" u="none" strike="noStrike">
                          <a:latin typeface="Arial"/>
                        </a:rPr>
                      </a:br>
                      <a:r>
                        <a:rPr lang="hu-HU" sz="800" b="0" i="0" u="none" strike="noStrike">
                          <a:latin typeface="Arial"/>
                        </a:rPr>
                        <a:t>Reg.Rendszerre történő csatlakozással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megépült,üzemel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743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Komárom-Esztergom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Kocs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NH</a:t>
                      </a:r>
                      <a:r>
                        <a:rPr lang="hu-HU" sz="800" b="0" i="0" u="none" strike="noStrike" baseline="-25000">
                          <a:latin typeface="Arial"/>
                        </a:rPr>
                        <a:t>4</a:t>
                      </a:r>
                      <a:r>
                        <a:rPr lang="hu-HU" sz="800" b="0" i="0" u="none" strike="noStrike" baseline="30000">
                          <a:latin typeface="Arial"/>
                        </a:rPr>
                        <a:t>+</a:t>
                      </a:r>
                      <a:r>
                        <a:rPr lang="hu-HU" sz="800" b="0" i="0" u="none" strike="noStrike">
                          <a:latin typeface="Arial"/>
                        </a:rPr>
                        <a:t>, Fe, Mn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Vízbázis kiváltás a Tatabánya-Oroszlány</a:t>
                      </a:r>
                      <a:br>
                        <a:rPr lang="hu-HU" sz="800" b="0" i="0" u="none" strike="noStrike">
                          <a:latin typeface="Arial"/>
                        </a:rPr>
                      </a:br>
                      <a:r>
                        <a:rPr lang="hu-HU" sz="800" b="0" i="0" u="none" strike="noStrike">
                          <a:latin typeface="Arial"/>
                        </a:rPr>
                        <a:t>Reg.Rendszerre történő csatlakozással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TÁJÉKOZTATÓ LEVÉL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399143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Komárom-Esztergom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Nagyigmánd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NH</a:t>
                      </a:r>
                      <a:r>
                        <a:rPr lang="hu-HU" sz="800" b="0" i="0" u="none" strike="noStrike" baseline="-25000">
                          <a:latin typeface="Arial"/>
                        </a:rPr>
                        <a:t>4</a:t>
                      </a:r>
                      <a:r>
                        <a:rPr lang="hu-HU" sz="800" b="0" i="0" u="none" strike="noStrike" baseline="30000">
                          <a:latin typeface="Arial"/>
                        </a:rPr>
                        <a:t>+</a:t>
                      </a:r>
                      <a:endParaRPr lang="hu-HU" sz="800" b="0" i="0" u="none" strike="noStrike">
                        <a:latin typeface="Arial"/>
                      </a:endParaRP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TVT a vízbázis kiváltását támogatja  a Tatabánya-Oroszlány</a:t>
                      </a:r>
                      <a:br>
                        <a:rPr lang="hu-HU" sz="800" b="0" i="0" u="none" strike="noStrike">
                          <a:latin typeface="Arial"/>
                        </a:rPr>
                      </a:br>
                      <a:r>
                        <a:rPr lang="hu-HU" sz="800" b="0" i="0" u="none" strike="noStrike">
                          <a:latin typeface="Arial"/>
                        </a:rPr>
                        <a:t>Reg.Rendszerre történő csatlakozással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műszaki előkészítés folyamatban van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246743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Győr-Moson-Sopron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Fertőd-Tőzeggyármajor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As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Az üzemeltető új kút fúrására létesítési </a:t>
                      </a:r>
                      <a:br>
                        <a:rPr lang="hu-HU" sz="800" b="0" i="0" u="none" strike="noStrike">
                          <a:latin typeface="Arial"/>
                        </a:rPr>
                      </a:br>
                      <a:r>
                        <a:rPr lang="hu-HU" sz="800" b="0" i="0" u="none" strike="noStrike">
                          <a:latin typeface="Arial"/>
                        </a:rPr>
                        <a:t>engedélyt kapott (lejárt) építés nem kezdődött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TÁJÉKOZTATÓ LEVÉL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261257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Győr-Moson-Sopron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Jánossomorja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NH</a:t>
                      </a:r>
                      <a:r>
                        <a:rPr lang="hu-HU" sz="800" b="0" i="0" u="none" strike="noStrike" baseline="-25000">
                          <a:latin typeface="Arial"/>
                        </a:rPr>
                        <a:t>4</a:t>
                      </a:r>
                      <a:r>
                        <a:rPr lang="hu-HU" sz="800" b="0" i="0" u="none" strike="noStrike" baseline="30000">
                          <a:latin typeface="Arial"/>
                        </a:rPr>
                        <a:t>+</a:t>
                      </a:r>
                      <a:endParaRPr lang="hu-HU" sz="800" b="0" i="0" u="none" strike="noStrike">
                        <a:latin typeface="Arial"/>
                      </a:endParaRP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Vízbázis kiváltás a Mosonmagyaróvári vízellátó rendszerre történő csatlakozással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megépült,üzemel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486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Győr-Moson-Sopron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Várbalog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NH</a:t>
                      </a:r>
                      <a:r>
                        <a:rPr lang="hu-HU" sz="800" b="0" i="0" u="none" strike="noStrike" baseline="-25000">
                          <a:latin typeface="Arial"/>
                        </a:rPr>
                        <a:t>4</a:t>
                      </a:r>
                      <a:r>
                        <a:rPr lang="hu-HU" sz="800" b="0" i="0" u="none" strike="noStrike" baseline="30000">
                          <a:latin typeface="Arial"/>
                        </a:rPr>
                        <a:t>+</a:t>
                      </a:r>
                      <a:endParaRPr lang="hu-HU" sz="800" b="0" i="0" u="none" strike="noStrike">
                        <a:latin typeface="Arial"/>
                      </a:endParaRP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Vízbázis kiváltás a Mosonmagyaróvári vízellátó rendszerre történő csatlakozással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megépült,üzemel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486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Veszprém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Egyházaskesző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NH</a:t>
                      </a:r>
                      <a:r>
                        <a:rPr lang="hu-HU" sz="800" b="0" i="0" u="none" strike="noStrike" baseline="-25000">
                          <a:latin typeface="Arial"/>
                        </a:rPr>
                        <a:t>4</a:t>
                      </a:r>
                      <a:r>
                        <a:rPr lang="hu-HU" sz="800" b="0" i="0" u="none" strike="noStrike" baseline="30000">
                          <a:latin typeface="Arial"/>
                        </a:rPr>
                        <a:t>+</a:t>
                      </a:r>
                      <a:r>
                        <a:rPr lang="hu-HU" sz="800" b="0" i="0" u="none" strike="noStrike">
                          <a:latin typeface="Arial"/>
                        </a:rPr>
                        <a:t>, Fe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helyi vízkezelési technológia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KEOP II. fordulós </a:t>
                      </a:r>
                      <a:br>
                        <a:rPr lang="hu-HU" sz="800" b="0" i="0" u="none" strike="noStrike">
                          <a:latin typeface="Arial"/>
                        </a:rPr>
                      </a:br>
                      <a:r>
                        <a:rPr lang="hu-HU" sz="800" b="0" i="0" u="none" strike="noStrike">
                          <a:latin typeface="Arial"/>
                        </a:rPr>
                        <a:t>pályázat beadva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Veszprém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Várkesző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NO</a:t>
                      </a:r>
                      <a:r>
                        <a:rPr lang="hu-HU" sz="800" b="0" i="0" u="none" strike="noStrike" baseline="-25000">
                          <a:latin typeface="Arial"/>
                        </a:rPr>
                        <a:t>2</a:t>
                      </a:r>
                      <a:r>
                        <a:rPr lang="hu-HU" sz="800" b="0" i="0" u="none" strike="noStrike" baseline="30000">
                          <a:latin typeface="Arial"/>
                        </a:rPr>
                        <a:t>-</a:t>
                      </a:r>
                      <a:endParaRPr lang="hu-HU" sz="800" b="0" i="0" u="none" strike="noStrike">
                        <a:latin typeface="Arial"/>
                      </a:endParaRP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>
                          <a:latin typeface="Arial"/>
                        </a:rPr>
                        <a:t>helyi vízkezelési technológia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800" b="0" i="0" u="none" strike="noStrike" dirty="0">
                          <a:latin typeface="Arial"/>
                        </a:rPr>
                        <a:t>KEOP II. fordulós </a:t>
                      </a:r>
                      <a:br>
                        <a:rPr lang="hu-HU" sz="800" b="0" i="0" u="none" strike="noStrike" dirty="0">
                          <a:latin typeface="Arial"/>
                        </a:rPr>
                      </a:br>
                      <a:r>
                        <a:rPr lang="hu-HU" sz="800" b="0" i="0" u="none" strike="noStrike" dirty="0">
                          <a:latin typeface="Arial"/>
                        </a:rPr>
                        <a:t>pályázat beadva</a:t>
                      </a:r>
                    </a:p>
                  </a:txBody>
                  <a:tcPr marL="7257" marR="7257" marT="72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5678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624473" cy="864096"/>
          </a:xfrm>
        </p:spPr>
        <p:txBody>
          <a:bodyPr>
            <a:normAutofit/>
          </a:bodyPr>
          <a:lstStyle/>
          <a:p>
            <a:r>
              <a:rPr lang="hu-HU" dirty="0" smtClean="0"/>
              <a:t>Megvalósult és tervezett Intézkedések programok és Projektek</a:t>
            </a:r>
            <a:endParaRPr lang="hu-HU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35101"/>
            <a:ext cx="4214842" cy="2982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zövegdoboz 5"/>
          <p:cNvSpPr txBox="1"/>
          <p:nvPr/>
        </p:nvSpPr>
        <p:spPr>
          <a:xfrm>
            <a:off x="4714877" y="1435101"/>
            <a:ext cx="37862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Vízbázisvédelmi</a:t>
            </a:r>
            <a:r>
              <a:rPr lang="hu-HU" dirty="0" smtClean="0"/>
              <a:t>  Programban ÉDUVIZIG  területén</a:t>
            </a:r>
          </a:p>
          <a:p>
            <a:endParaRPr lang="hu-HU" dirty="0" smtClean="0"/>
          </a:p>
          <a:p>
            <a:r>
              <a:rPr lang="hu-HU" sz="1400" dirty="0" smtClean="0"/>
              <a:t>Sérülékeny üzemelő vízbázis 	32 db </a:t>
            </a:r>
          </a:p>
          <a:p>
            <a:r>
              <a:rPr lang="hu-HU" sz="1400" dirty="0" smtClean="0"/>
              <a:t>	</a:t>
            </a:r>
            <a:r>
              <a:rPr lang="hu-HU" sz="1200" dirty="0" smtClean="0"/>
              <a:t>elkészült diagnosztika		25 db</a:t>
            </a:r>
          </a:p>
          <a:p>
            <a:r>
              <a:rPr lang="hu-HU" sz="1200" dirty="0" smtClean="0"/>
              <a:t>	kiadott védőterület kijelölő </a:t>
            </a:r>
          </a:p>
          <a:p>
            <a:r>
              <a:rPr lang="hu-HU" sz="1200" dirty="0" smtClean="0"/>
              <a:t>	határozat				19 db</a:t>
            </a:r>
          </a:p>
          <a:p>
            <a:endParaRPr lang="hu-HU" sz="1400" dirty="0" smtClean="0"/>
          </a:p>
          <a:p>
            <a:r>
              <a:rPr lang="hu-HU" sz="1400" dirty="0" smtClean="0"/>
              <a:t>Távlati vízbázis				16 db</a:t>
            </a:r>
          </a:p>
          <a:p>
            <a:r>
              <a:rPr lang="hu-HU" sz="1400" dirty="0" smtClean="0"/>
              <a:t>	</a:t>
            </a:r>
            <a:r>
              <a:rPr lang="hu-HU" sz="1200" dirty="0" smtClean="0"/>
              <a:t>elkészült diagnosztika		16 db</a:t>
            </a:r>
          </a:p>
          <a:p>
            <a:r>
              <a:rPr lang="hu-HU" sz="1200" dirty="0" smtClean="0"/>
              <a:t>	kiadott kijelölő határozat		</a:t>
            </a:r>
            <a:r>
              <a:rPr lang="hu-HU" sz="1200" dirty="0" smtClean="0"/>
              <a:t>13 </a:t>
            </a:r>
            <a:r>
              <a:rPr lang="hu-HU" sz="1200" dirty="0" smtClean="0"/>
              <a:t>db</a:t>
            </a:r>
          </a:p>
          <a:p>
            <a:r>
              <a:rPr lang="hu-HU" sz="1200" dirty="0" smtClean="0"/>
              <a:t>	feladott vízbázis			  2 db</a:t>
            </a:r>
            <a:r>
              <a:rPr lang="hu-HU" sz="1400" dirty="0" smtClean="0"/>
              <a:t>	</a:t>
            </a:r>
            <a:endParaRPr lang="hu-HU" sz="14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447989" y="4417497"/>
            <a:ext cx="804389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Megvalósult  KEOP projektek</a:t>
            </a:r>
            <a:r>
              <a:rPr lang="hu-HU" dirty="0" smtClean="0"/>
              <a:t>:</a:t>
            </a:r>
          </a:p>
          <a:p>
            <a:r>
              <a:rPr lang="hu-HU" dirty="0" smtClean="0"/>
              <a:t>	</a:t>
            </a:r>
            <a:r>
              <a:rPr lang="hu-HU" sz="1400" dirty="0" smtClean="0"/>
              <a:t>- </a:t>
            </a:r>
            <a:r>
              <a:rPr lang="hu-HU" sz="1200" dirty="0" smtClean="0"/>
              <a:t>Távlati vízbázisok diagnosztikája: Mérges, Ács, Árpás-Kisbabot, Vének Távlati Vízbázisok</a:t>
            </a:r>
          </a:p>
          <a:p>
            <a:r>
              <a:rPr lang="hu-HU" dirty="0" smtClean="0"/>
              <a:t>	- </a:t>
            </a:r>
            <a:r>
              <a:rPr lang="hu-HU" sz="1200" dirty="0" smtClean="0"/>
              <a:t>Sárisápi ivóvízbázis védőterületének biztonságba helyezése érdekében az </a:t>
            </a:r>
            <a:r>
              <a:rPr lang="hu-HU" sz="1200" dirty="0" err="1" smtClean="0"/>
              <a:t>Unyi</a:t>
            </a:r>
            <a:r>
              <a:rPr lang="hu-HU" sz="1200" dirty="0" smtClean="0"/>
              <a:t> patak 12+453-12+900 km 		közötti szakaszának mederrendezése </a:t>
            </a:r>
          </a:p>
          <a:p>
            <a:endParaRPr lang="hu-HU" sz="1200" dirty="0" smtClean="0"/>
          </a:p>
          <a:p>
            <a:r>
              <a:rPr lang="hu-HU" sz="1600" dirty="0" smtClean="0"/>
              <a:t>Tervezett projektek a </a:t>
            </a:r>
            <a:r>
              <a:rPr lang="hu-HU" sz="1600" dirty="0" err="1" smtClean="0"/>
              <a:t>Kvassay</a:t>
            </a:r>
            <a:r>
              <a:rPr lang="hu-HU" sz="1600" dirty="0" smtClean="0"/>
              <a:t> Jenő Nemzeti Vízstratégia keretében</a:t>
            </a:r>
            <a:r>
              <a:rPr lang="hu-HU" sz="1200" dirty="0" smtClean="0"/>
              <a:t>:</a:t>
            </a:r>
          </a:p>
          <a:p>
            <a:endParaRPr lang="hu-HU" sz="1200" dirty="0" smtClean="0"/>
          </a:p>
          <a:p>
            <a:r>
              <a:rPr lang="hu-HU" sz="1200" dirty="0" smtClean="0"/>
              <a:t>	- Dunántúli –középhegység karsztvízszint emelkedés okozta jelenségek feltárása, megoldása (több </a:t>
            </a:r>
            <a:r>
              <a:rPr lang="hu-HU" sz="1200" dirty="0" err="1" smtClean="0"/>
              <a:t>vizig</a:t>
            </a:r>
            <a:r>
              <a:rPr lang="hu-HU" sz="1200" dirty="0" smtClean="0"/>
              <a:t> )</a:t>
            </a:r>
          </a:p>
          <a:p>
            <a:r>
              <a:rPr lang="hu-HU" sz="1200" dirty="0" smtClean="0"/>
              <a:t>	- Sérülékeny vízbázisok diagnosztikai vizsgálata, biztonságba helyezése (országos projekt részeként)</a:t>
            </a:r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771800" y="1412776"/>
            <a:ext cx="4419600" cy="1440160"/>
          </a:xfrm>
        </p:spPr>
        <p:txBody>
          <a:bodyPr/>
          <a:lstStyle/>
          <a:p>
            <a:r>
              <a:rPr lang="hu-HU" dirty="0" smtClean="0"/>
              <a:t>KÖSZÖNÖM </a:t>
            </a:r>
            <a:br>
              <a:rPr lang="hu-HU" dirty="0" smtClean="0"/>
            </a:br>
            <a:r>
              <a:rPr lang="hu-HU" dirty="0" smtClean="0"/>
              <a:t>A FIGYELMET!</a:t>
            </a:r>
            <a:endParaRPr lang="hu-HU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270361"/>
            <a:ext cx="648072" cy="60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ovf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229200"/>
            <a:ext cx="6524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6552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7267283" cy="936104"/>
          </a:xfrm>
        </p:spPr>
        <p:txBody>
          <a:bodyPr>
            <a:normAutofit/>
          </a:bodyPr>
          <a:lstStyle/>
          <a:p>
            <a:r>
              <a:rPr lang="hu-HU" dirty="0" smtClean="0"/>
              <a:t>Felszín alatti vizeket érintő problémák az </a:t>
            </a:r>
            <a:r>
              <a:rPr lang="hu-HU" dirty="0" err="1" smtClean="0"/>
              <a:t>éduvizig</a:t>
            </a:r>
            <a:r>
              <a:rPr lang="hu-HU" dirty="0" smtClean="0"/>
              <a:t> területén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1400" dirty="0" smtClean="0"/>
              <a:t>Felszín alatti víztől függő ökoszisztémák károsodása a megváltozott hordalék viszonyok miatt fellépő medersüllyedés hatására csökkenő kis- és középvízszintek következtében (Szigetköz és Gerecse  alegységek)</a:t>
            </a:r>
          </a:p>
          <a:p>
            <a:r>
              <a:rPr lang="hu-HU" sz="1400" dirty="0" smtClean="0"/>
              <a:t>Sérülékeny vízbázisok biztonságba helyezése (mindegyik alegység</a:t>
            </a:r>
            <a:r>
              <a:rPr lang="hu-HU" sz="1400" dirty="0" smtClean="0"/>
              <a:t>)</a:t>
            </a:r>
          </a:p>
          <a:p>
            <a:r>
              <a:rPr lang="hu-HU" sz="1400" dirty="0" smtClean="0"/>
              <a:t>Ivóvízellátás hosszú távú biztonságos megoldása </a:t>
            </a:r>
            <a:r>
              <a:rPr lang="hu-HU" sz="1400" dirty="0" err="1" smtClean="0"/>
              <a:t>partiszűrésű</a:t>
            </a:r>
            <a:r>
              <a:rPr lang="hu-HU" sz="1400" dirty="0" smtClean="0"/>
              <a:t> és/vagy </a:t>
            </a:r>
            <a:r>
              <a:rPr lang="hu-HU" sz="1400" dirty="0" err="1" smtClean="0"/>
              <a:t>karsztvízkészletből</a:t>
            </a:r>
            <a:r>
              <a:rPr lang="hu-HU" sz="1400" dirty="0" smtClean="0"/>
              <a:t> (Gerecse, Által-ér alegység</a:t>
            </a:r>
            <a:r>
              <a:rPr lang="hu-HU" sz="1400" dirty="0" smtClean="0"/>
              <a:t>)</a:t>
            </a:r>
            <a:endParaRPr lang="hu-HU" sz="1400" dirty="0" smtClean="0"/>
          </a:p>
          <a:p>
            <a:r>
              <a:rPr lang="hu-HU" sz="1400" dirty="0" smtClean="0"/>
              <a:t>Rétegvízre települt ivóvízbázisok réteg eredetű vízminőségi problémái (Cuhai Bakony-ér, </a:t>
            </a:r>
            <a:r>
              <a:rPr lang="hu-HU" sz="1400" dirty="0" err="1" smtClean="0"/>
              <a:t>Concó</a:t>
            </a:r>
            <a:r>
              <a:rPr lang="hu-HU" sz="1400" dirty="0" smtClean="0"/>
              <a:t> alegység)</a:t>
            </a:r>
          </a:p>
          <a:p>
            <a:r>
              <a:rPr lang="hu-HU" sz="1400" dirty="0" smtClean="0"/>
              <a:t>Zárt vagy kevés </a:t>
            </a:r>
            <a:r>
              <a:rPr lang="hu-HU" sz="1400" dirty="0" err="1" smtClean="0"/>
              <a:t>utánpótlódással</a:t>
            </a:r>
            <a:r>
              <a:rPr lang="hu-HU" sz="1400" dirty="0" smtClean="0"/>
              <a:t> rendelkező hévíztárolók túltermelése, tartós vízszintsüllyedés (Rábca felső, Hanság alegység) </a:t>
            </a:r>
          </a:p>
          <a:p>
            <a:r>
              <a:rPr lang="hu-HU" sz="1400" dirty="0" smtClean="0"/>
              <a:t>Karsztvízszint általános emelkedésével kapcsolatos problémák: fakadó vizek, megengedhető lokális depresszió (Által-ér alegység)</a:t>
            </a:r>
          </a:p>
          <a:p>
            <a:r>
              <a:rPr lang="hu-HU" sz="1400" dirty="0" smtClean="0"/>
              <a:t>A </a:t>
            </a:r>
            <a:r>
              <a:rPr lang="hu-HU" sz="1400" dirty="0" smtClean="0"/>
              <a:t>vízigények időbeni eloszlása és mértéke nem felel meg a készletek alakulásának, visszatérő vízhiány a felszíni vizekben (összefügghet a felszín alatti vizekkel) (Által-ér)</a:t>
            </a:r>
          </a:p>
          <a:p>
            <a:r>
              <a:rPr lang="hu-HU" sz="1400" dirty="0" smtClean="0"/>
              <a:t>Kavicsbánya-tavak és mesterséges talajvizes tavak káros hatásai (Szigetköz, Rábca felső,Hanság, Marcal alegységek)</a:t>
            </a:r>
          </a:p>
          <a:p>
            <a:endParaRPr lang="hu-H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7004331" cy="864096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A felszín alatti vizeket érintő jelentős terhelések, hatásuk, és intézkedések </a:t>
            </a:r>
            <a:endParaRPr lang="hu-HU" dirty="0"/>
          </a:p>
        </p:txBody>
      </p:sp>
      <p:graphicFrame>
        <p:nvGraphicFramePr>
          <p:cNvPr id="7" name="Tartalom helye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77695464"/>
              </p:ext>
            </p:extLst>
          </p:nvPr>
        </p:nvGraphicFramePr>
        <p:xfrm>
          <a:off x="179512" y="1222374"/>
          <a:ext cx="5111750" cy="34967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9" name="Csoportba foglalás 8"/>
          <p:cNvGrpSpPr/>
          <p:nvPr/>
        </p:nvGrpSpPr>
        <p:grpSpPr>
          <a:xfrm>
            <a:off x="5758454" y="1448111"/>
            <a:ext cx="2386761" cy="596690"/>
            <a:chOff x="2722948" y="838888"/>
            <a:chExt cx="2386761" cy="596690"/>
          </a:xfrm>
        </p:grpSpPr>
        <p:sp>
          <p:nvSpPr>
            <p:cNvPr id="10" name="Lekerekített téglalap 9"/>
            <p:cNvSpPr/>
            <p:nvPr/>
          </p:nvSpPr>
          <p:spPr>
            <a:xfrm>
              <a:off x="2722948" y="838888"/>
              <a:ext cx="2386761" cy="59669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Lekerekített téglalap 4"/>
            <p:cNvSpPr/>
            <p:nvPr/>
          </p:nvSpPr>
          <p:spPr>
            <a:xfrm>
              <a:off x="2740424" y="856364"/>
              <a:ext cx="2351809" cy="5617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6670" tIns="26670" rIns="26670" bIns="2667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sz="2100" kern="1200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Pontszerű szennyezőforrások </a:t>
              </a:r>
              <a:endParaRPr lang="hu-HU" sz="2100" kern="1200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2" name="Csoportba foglalás 11"/>
          <p:cNvGrpSpPr/>
          <p:nvPr/>
        </p:nvGrpSpPr>
        <p:grpSpPr>
          <a:xfrm>
            <a:off x="5790534" y="2185986"/>
            <a:ext cx="2386761" cy="884722"/>
            <a:chOff x="2722948" y="1644420"/>
            <a:chExt cx="2386761" cy="596690"/>
          </a:xfrm>
        </p:grpSpPr>
        <p:sp>
          <p:nvSpPr>
            <p:cNvPr id="13" name="Lekerekített téglalap 12"/>
            <p:cNvSpPr/>
            <p:nvPr/>
          </p:nvSpPr>
          <p:spPr>
            <a:xfrm>
              <a:off x="2722948" y="1644420"/>
              <a:ext cx="2386761" cy="59669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Lekerekített téglalap 4"/>
            <p:cNvSpPr/>
            <p:nvPr/>
          </p:nvSpPr>
          <p:spPr>
            <a:xfrm>
              <a:off x="2740424" y="1661896"/>
              <a:ext cx="2351809" cy="5617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130" tIns="24130" rIns="24130" bIns="2413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sz="1600" kern="1200" dirty="0" smtClean="0"/>
                <a:t>pontszerű szennyeződések</a:t>
              </a:r>
            </a:p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hu-HU" sz="1900" kern="1200" dirty="0"/>
            </a:p>
          </p:txBody>
        </p:sp>
      </p:grpSp>
      <p:sp>
        <p:nvSpPr>
          <p:cNvPr id="26" name="Jobbra nyíl 25"/>
          <p:cNvSpPr/>
          <p:nvPr/>
        </p:nvSpPr>
        <p:spPr>
          <a:xfrm rot="5400000">
            <a:off x="6931704" y="2056786"/>
            <a:ext cx="104420" cy="104420"/>
          </a:xfrm>
          <a:prstGeom prst="rightArrow">
            <a:avLst>
              <a:gd name="adj1" fmla="val 66700"/>
              <a:gd name="adj2" fmla="val 50000"/>
            </a:avLst>
          </a:prstGeom>
          <a:solidFill>
            <a:schemeClr val="tx2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cxnSp>
        <p:nvCxnSpPr>
          <p:cNvPr id="28" name="Szögletes összekötő 27"/>
          <p:cNvCxnSpPr/>
          <p:nvPr/>
        </p:nvCxnSpPr>
        <p:spPr>
          <a:xfrm rot="5400000">
            <a:off x="6007971" y="2562652"/>
            <a:ext cx="238854" cy="1351785"/>
          </a:xfrm>
          <a:prstGeom prst="bentConnector2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Jobb oldali kapcsos zárójel 2"/>
          <p:cNvSpPr/>
          <p:nvPr/>
        </p:nvSpPr>
        <p:spPr>
          <a:xfrm rot="5400000">
            <a:off x="2522860" y="2203821"/>
            <a:ext cx="425053" cy="5111751"/>
          </a:xfrm>
          <a:prstGeom prst="rightBrac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1223218" y="5006181"/>
            <a:ext cx="581290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A felszín alatti víztestek mennyiségi és kémiai állapotértékelése Jelentős terhelés azonosítása</a:t>
            </a:r>
            <a:endParaRPr lang="hu-HU" sz="14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1218503" y="5729164"/>
            <a:ext cx="302433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Intézkedés a jelentős terhelések csökkentésére, megszüntetésére  </a:t>
            </a:r>
            <a:endParaRPr lang="hu-HU" sz="1400" dirty="0"/>
          </a:p>
        </p:txBody>
      </p:sp>
      <p:sp>
        <p:nvSpPr>
          <p:cNvPr id="2" name="Lefelé nyíl 1"/>
          <p:cNvSpPr/>
          <p:nvPr/>
        </p:nvSpPr>
        <p:spPr>
          <a:xfrm>
            <a:off x="2730671" y="5421387"/>
            <a:ext cx="45719" cy="2398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xmlns="" val="39759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29937" y="116632"/>
            <a:ext cx="8439619" cy="864096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Terhelés 1: Felszín alatti vizek mennyiségi állapotát befolyásoló terhelések: Vízkivételek </a:t>
            </a:r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189695" y="5214950"/>
            <a:ext cx="4846484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hu-HU" sz="1400" dirty="0" smtClean="0">
                <a:solidFill>
                  <a:srgbClr val="FF0000"/>
                </a:solidFill>
              </a:rPr>
              <a:t>Összesen: 210 330 m</a:t>
            </a:r>
            <a:r>
              <a:rPr lang="hu-HU" sz="1400" baseline="30000" dirty="0" smtClean="0">
                <a:solidFill>
                  <a:srgbClr val="FF0000"/>
                </a:solidFill>
              </a:rPr>
              <a:t>3</a:t>
            </a:r>
            <a:r>
              <a:rPr lang="hu-HU" sz="1400" dirty="0" smtClean="0">
                <a:solidFill>
                  <a:srgbClr val="FF0000"/>
                </a:solidFill>
              </a:rPr>
              <a:t>/nap</a:t>
            </a:r>
            <a:endParaRPr lang="hu-HU" sz="1400" dirty="0">
              <a:solidFill>
                <a:srgbClr val="FF0000"/>
              </a:solidFill>
            </a:endParaRPr>
          </a:p>
          <a:p>
            <a:r>
              <a:rPr lang="hu-HU" sz="1400" dirty="0" smtClean="0"/>
              <a:t> </a:t>
            </a:r>
            <a:r>
              <a:rPr lang="hu-HU" sz="1200" dirty="0" smtClean="0"/>
              <a:t>Ebből becsült engedély nélküli:  22 </a:t>
            </a:r>
            <a:r>
              <a:rPr lang="hu-HU" sz="1200" dirty="0" smtClean="0"/>
              <a:t>000 </a:t>
            </a:r>
            <a:r>
              <a:rPr lang="hu-HU" sz="1200" dirty="0" smtClean="0"/>
              <a:t>m</a:t>
            </a:r>
            <a:r>
              <a:rPr lang="hu-HU" sz="1200" baseline="30000" dirty="0" smtClean="0"/>
              <a:t>3</a:t>
            </a:r>
            <a:r>
              <a:rPr lang="hu-HU" sz="1200" dirty="0" smtClean="0"/>
              <a:t>/nap</a:t>
            </a:r>
            <a:endParaRPr lang="hu-HU" sz="12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179512" y="1366332"/>
            <a:ext cx="4842224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Közvetlen vízkivételek</a:t>
            </a:r>
            <a:endParaRPr lang="hu-HU" sz="1400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5558000" y="1348916"/>
            <a:ext cx="3302631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Közvetetett vízkivételek</a:t>
            </a:r>
            <a:endParaRPr lang="hu-HU" sz="1400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5564290" y="1735664"/>
            <a:ext cx="3302631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400" dirty="0" smtClean="0"/>
              <a:t>Belvíz elvezetés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400" dirty="0" smtClean="0"/>
              <a:t>Belvíz csatornák </a:t>
            </a:r>
            <a:r>
              <a:rPr lang="hu-HU" sz="1400" dirty="0" err="1" smtClean="0"/>
              <a:t>drénező</a:t>
            </a:r>
            <a:r>
              <a:rPr lang="hu-HU" sz="1400" dirty="0" smtClean="0"/>
              <a:t> hatása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400" dirty="0" smtClean="0"/>
              <a:t>Bányatavak és egyéb mesterséges vízfelületek többletpárolgása</a:t>
            </a:r>
            <a:endParaRPr lang="hu-HU" sz="1400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5715008" y="5214950"/>
            <a:ext cx="3290055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hu-HU" sz="1400" dirty="0" smtClean="0">
                <a:solidFill>
                  <a:srgbClr val="FF0000"/>
                </a:solidFill>
              </a:rPr>
              <a:t>Összesen: 102 273 m</a:t>
            </a:r>
            <a:r>
              <a:rPr lang="hu-HU" sz="1400" baseline="30000" dirty="0" smtClean="0">
                <a:solidFill>
                  <a:srgbClr val="FF0000"/>
                </a:solidFill>
              </a:rPr>
              <a:t>3</a:t>
            </a:r>
            <a:r>
              <a:rPr lang="hu-HU" sz="1400" dirty="0" smtClean="0">
                <a:solidFill>
                  <a:srgbClr val="FF0000"/>
                </a:solidFill>
              </a:rPr>
              <a:t>/nap</a:t>
            </a:r>
            <a:endParaRPr lang="hu-HU" sz="1400" dirty="0">
              <a:solidFill>
                <a:srgbClr val="FF0000"/>
              </a:solidFill>
            </a:endParaRPr>
          </a:p>
          <a:p>
            <a:r>
              <a:rPr lang="hu-HU" sz="1400" dirty="0" smtClean="0"/>
              <a:t> </a:t>
            </a:r>
            <a:endParaRPr lang="hu-HU" sz="1200" dirty="0"/>
          </a:p>
        </p:txBody>
      </p:sp>
      <p:sp>
        <p:nvSpPr>
          <p:cNvPr id="3" name="Jobb oldali kapcsos zárójel 2"/>
          <p:cNvSpPr/>
          <p:nvPr/>
        </p:nvSpPr>
        <p:spPr>
          <a:xfrm>
            <a:off x="4761695" y="2500306"/>
            <a:ext cx="188153" cy="1785950"/>
          </a:xfrm>
          <a:prstGeom prst="rightBrac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5036179" y="3214686"/>
            <a:ext cx="1224136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Hajtóerők</a:t>
            </a:r>
            <a:endParaRPr lang="hu-HU" sz="1400" dirty="0"/>
          </a:p>
        </p:txBody>
      </p:sp>
      <p:graphicFrame>
        <p:nvGraphicFramePr>
          <p:cNvPr id="11" name="Diagram 10"/>
          <p:cNvGraphicFramePr/>
          <p:nvPr/>
        </p:nvGraphicFramePr>
        <p:xfrm>
          <a:off x="189695" y="2057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Szövegdoboz 12"/>
          <p:cNvSpPr txBox="1"/>
          <p:nvPr/>
        </p:nvSpPr>
        <p:spPr>
          <a:xfrm>
            <a:off x="189695" y="1928802"/>
            <a:ext cx="6960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 smtClean="0"/>
              <a:t>(m</a:t>
            </a:r>
            <a:r>
              <a:rPr lang="hu-HU" sz="1000" baseline="30000" dirty="0" smtClean="0"/>
              <a:t>3</a:t>
            </a:r>
            <a:r>
              <a:rPr lang="hu-HU" sz="1000" dirty="0" smtClean="0"/>
              <a:t>/nap)</a:t>
            </a:r>
            <a:endParaRPr lang="hu-HU" sz="1000" dirty="0"/>
          </a:p>
        </p:txBody>
      </p:sp>
    </p:spTree>
    <p:extLst>
      <p:ext uri="{BB962C8B-B14F-4D97-AF65-F5344CB8AC3E}">
        <p14:creationId xmlns:p14="http://schemas.microsoft.com/office/powerpoint/2010/main" xmlns="" val="175443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29937" y="116632"/>
            <a:ext cx="7454431" cy="864096"/>
          </a:xfrm>
        </p:spPr>
        <p:txBody>
          <a:bodyPr>
            <a:normAutofit/>
          </a:bodyPr>
          <a:lstStyle/>
          <a:p>
            <a:r>
              <a:rPr lang="hu-HU" dirty="0" smtClean="0"/>
              <a:t>Felszín alatti Vízkivételek hatása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251520" y="4455195"/>
            <a:ext cx="3888432" cy="25853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609600" indent="-609600"/>
            <a:r>
              <a:rPr lang="hu-HU" altLang="hu-HU" sz="1200" b="1" dirty="0" smtClean="0">
                <a:solidFill>
                  <a:srgbClr val="FF0000"/>
                </a:solidFill>
              </a:rPr>
              <a:t>Gyenge </a:t>
            </a:r>
            <a:r>
              <a:rPr lang="hu-HU" altLang="hu-HU" sz="1200" b="1" dirty="0">
                <a:solidFill>
                  <a:srgbClr val="FF0000"/>
                </a:solidFill>
              </a:rPr>
              <a:t>az állapot</a:t>
            </a:r>
            <a:r>
              <a:rPr lang="hu-HU" altLang="hu-HU" sz="1200" dirty="0"/>
              <a:t>, </a:t>
            </a:r>
            <a:r>
              <a:rPr lang="hu-HU" altLang="hu-HU" sz="1200" dirty="0" smtClean="0"/>
              <a:t>ha</a:t>
            </a:r>
          </a:p>
          <a:p>
            <a:pPr marL="609600" indent="-609600"/>
            <a:endParaRPr lang="hu-HU" altLang="hu-HU" sz="1200" dirty="0"/>
          </a:p>
          <a:p>
            <a:pPr marL="609600" indent="-609600"/>
            <a:r>
              <a:rPr lang="hu-HU" altLang="hu-HU" sz="1200" b="1" dirty="0" smtClean="0">
                <a:solidFill>
                  <a:schemeClr val="hlink"/>
                </a:solidFill>
              </a:rPr>
              <a:t>sekély porózus víztestek</a:t>
            </a:r>
            <a:r>
              <a:rPr lang="hu-HU" altLang="hu-HU" sz="1200" dirty="0" smtClean="0"/>
              <a:t>:</a:t>
            </a:r>
          </a:p>
          <a:p>
            <a:pPr indent="-171450">
              <a:buFont typeface="Arial" panose="020B0604020202020204" pitchFamily="34" charset="0"/>
              <a:buChar char="•"/>
            </a:pPr>
            <a:r>
              <a:rPr lang="hu-HU" altLang="hu-HU" sz="1200" dirty="0" smtClean="0"/>
              <a:t>0.05 - 0.2 m/év süllyedés a víztest területének több, mint 50%-t érinti</a:t>
            </a:r>
          </a:p>
          <a:p>
            <a:pPr indent="-171450">
              <a:buFont typeface="Arial" panose="020B0604020202020204" pitchFamily="34" charset="0"/>
              <a:buChar char="•"/>
            </a:pPr>
            <a:r>
              <a:rPr lang="hu-HU" altLang="hu-HU" sz="1200" dirty="0" smtClean="0"/>
              <a:t>0.2 </a:t>
            </a:r>
            <a:r>
              <a:rPr lang="hu-HU" altLang="hu-HU" sz="1200" dirty="0"/>
              <a:t>m/évet meghaladó süllyedés a víztest területének több, mint </a:t>
            </a:r>
            <a:r>
              <a:rPr lang="hu-HU" altLang="hu-HU" sz="1200" dirty="0" smtClean="0"/>
              <a:t>20%-</a:t>
            </a:r>
            <a:r>
              <a:rPr lang="hu-HU" altLang="hu-HU" sz="1200" dirty="0"/>
              <a:t>t </a:t>
            </a:r>
            <a:r>
              <a:rPr lang="hu-HU" altLang="hu-HU" sz="1200" dirty="0" smtClean="0"/>
              <a:t>érinti</a:t>
            </a:r>
          </a:p>
          <a:p>
            <a:pPr indent="-171450">
              <a:buFont typeface="Arial" panose="020B0604020202020204" pitchFamily="34" charset="0"/>
              <a:buChar char="•"/>
            </a:pPr>
            <a:r>
              <a:rPr lang="hu-HU" altLang="hu-HU" sz="1200" dirty="0" smtClean="0"/>
              <a:t>Kettő </a:t>
            </a:r>
            <a:r>
              <a:rPr lang="hu-HU" altLang="hu-HU" sz="1200" dirty="0"/>
              <a:t>együtt a víztest területének több, mint </a:t>
            </a:r>
            <a:r>
              <a:rPr lang="hu-HU" altLang="hu-HU" sz="1200" dirty="0" smtClean="0"/>
              <a:t>50%-</a:t>
            </a:r>
            <a:r>
              <a:rPr lang="hu-HU" altLang="hu-HU" sz="1200" dirty="0"/>
              <a:t>t </a:t>
            </a:r>
            <a:r>
              <a:rPr lang="hu-HU" altLang="hu-HU" sz="1200" dirty="0" smtClean="0"/>
              <a:t>érinti</a:t>
            </a:r>
          </a:p>
          <a:p>
            <a:pPr indent="-171450">
              <a:buFont typeface="Arial" panose="020B0604020202020204" pitchFamily="34" charset="0"/>
              <a:buChar char="•"/>
            </a:pPr>
            <a:endParaRPr lang="hu-HU" altLang="hu-HU" sz="1200" dirty="0" smtClean="0"/>
          </a:p>
          <a:p>
            <a:r>
              <a:rPr lang="hu-HU" altLang="hu-HU" sz="1200" b="1" dirty="0" smtClean="0">
                <a:solidFill>
                  <a:schemeClr val="hlink"/>
                </a:solidFill>
              </a:rPr>
              <a:t>többi </a:t>
            </a:r>
            <a:r>
              <a:rPr lang="hu-HU" altLang="hu-HU" sz="1200" b="1" dirty="0">
                <a:solidFill>
                  <a:schemeClr val="hlink"/>
                </a:solidFill>
              </a:rPr>
              <a:t>víztest</a:t>
            </a:r>
            <a:r>
              <a:rPr lang="hu-HU" altLang="hu-HU" sz="1200" dirty="0"/>
              <a:t>: területének több, mint 20 %-án a süllyedés mértéke meghaladja a 0,1 m/évet.</a:t>
            </a:r>
          </a:p>
          <a:p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251520" y="1268760"/>
            <a:ext cx="3744416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A vízszint trendszerű süllyedése</a:t>
            </a:r>
            <a:endParaRPr lang="hu-HU" sz="1400" dirty="0"/>
          </a:p>
        </p:txBody>
      </p:sp>
      <p:pic>
        <p:nvPicPr>
          <p:cNvPr id="2355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69461" y="1604963"/>
            <a:ext cx="3402866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zövegdoboz 6"/>
          <p:cNvSpPr txBox="1"/>
          <p:nvPr/>
        </p:nvSpPr>
        <p:spPr>
          <a:xfrm>
            <a:off x="4139952" y="2143116"/>
            <a:ext cx="25907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Vízszint változások 2008-2013 közt</a:t>
            </a:r>
            <a:endParaRPr lang="hu-HU" sz="12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4786314" y="2928934"/>
            <a:ext cx="3712876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/>
              <a:t>Gyenge kockázata:</a:t>
            </a:r>
          </a:p>
          <a:p>
            <a:endParaRPr lang="hu-HU" sz="1400" dirty="0" smtClean="0"/>
          </a:p>
          <a:p>
            <a:r>
              <a:rPr lang="hu-HU" dirty="0" smtClean="0"/>
              <a:t>	</a:t>
            </a:r>
            <a:r>
              <a:rPr lang="hu-HU" sz="1200" dirty="0" smtClean="0"/>
              <a:t>sp.1.2.1 Ikva vízgyűjtő, Répce felső vízgyűjtő</a:t>
            </a:r>
          </a:p>
          <a:p>
            <a:endParaRPr lang="hu-HU" sz="1200" dirty="0" smtClean="0"/>
          </a:p>
          <a:p>
            <a:r>
              <a:rPr lang="hu-HU" sz="1200" dirty="0" smtClean="0"/>
              <a:t>A víztest területének 68%-án enyhe süllyedés.</a:t>
            </a:r>
          </a:p>
          <a:p>
            <a:endParaRPr lang="hu-HU" sz="1200" dirty="0" smtClean="0"/>
          </a:p>
          <a:p>
            <a:r>
              <a:rPr lang="hu-HU" sz="1200" dirty="0" smtClean="0"/>
              <a:t>	sp.1.2.2 Rábca-völgy déli része</a:t>
            </a:r>
          </a:p>
          <a:p>
            <a:endParaRPr lang="hu-HU" sz="1200" dirty="0" smtClean="0"/>
          </a:p>
          <a:p>
            <a:r>
              <a:rPr lang="hu-HU" sz="1200" dirty="0" smtClean="0"/>
              <a:t>A víztest területének 92%-án enyhe süllyedés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xmlns="" val="211938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6838655" cy="864096"/>
          </a:xfrm>
        </p:spPr>
        <p:txBody>
          <a:bodyPr/>
          <a:lstStyle/>
          <a:p>
            <a:r>
              <a:rPr lang="hu-HU" dirty="0" smtClean="0"/>
              <a:t>Felszín alatti Vízkivételek hatása</a:t>
            </a:r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447989" y="1292423"/>
            <a:ext cx="3980327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hu-HU" sz="1400" dirty="0" smtClean="0"/>
              <a:t>Felszín alatti víztől függő ökoszisztéma állapota</a:t>
            </a:r>
            <a:endParaRPr lang="hu-HU" sz="1400" dirty="0"/>
          </a:p>
        </p:txBody>
      </p:sp>
      <p:pic>
        <p:nvPicPr>
          <p:cNvPr id="6" name="Picture 7" descr="orsz_06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54865" y="1655159"/>
            <a:ext cx="4073451" cy="2880000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447989" y="4512106"/>
            <a:ext cx="36665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altLang="hu-HU" sz="1200" b="1" dirty="0" smtClean="0">
                <a:solidFill>
                  <a:srgbClr val="FF0000"/>
                </a:solidFill>
              </a:rPr>
              <a:t>Gyenge </a:t>
            </a:r>
            <a:r>
              <a:rPr lang="hu-HU" altLang="hu-HU" sz="1200" b="1" dirty="0">
                <a:solidFill>
                  <a:srgbClr val="FF0000"/>
                </a:solidFill>
              </a:rPr>
              <a:t>az </a:t>
            </a:r>
            <a:r>
              <a:rPr lang="hu-HU" altLang="hu-HU" sz="1200" b="1" dirty="0" smtClean="0">
                <a:solidFill>
                  <a:srgbClr val="FF0000"/>
                </a:solidFill>
              </a:rPr>
              <a:t>állapot:</a:t>
            </a:r>
          </a:p>
          <a:p>
            <a:endParaRPr lang="hu-HU" altLang="hu-HU" sz="1200" b="1" dirty="0" smtClean="0">
              <a:solidFill>
                <a:srgbClr val="FF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dirty="0"/>
              <a:t>FAVÖKO (kisvízfolyás, forrás, tó, láp, mocsár, rét, egyes erdők)</a:t>
            </a:r>
            <a:endParaRPr lang="hu-H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dirty="0" smtClean="0"/>
              <a:t>NATURA </a:t>
            </a:r>
            <a:r>
              <a:rPr lang="hu-HU" sz="1200" dirty="0"/>
              <a:t>2000 területek természetvédelmi értékelése alapján</a:t>
            </a:r>
            <a:r>
              <a:rPr lang="hu-HU" altLang="hu-HU" sz="1200" b="1" dirty="0" smtClean="0">
                <a:solidFill>
                  <a:srgbClr val="FF0000"/>
                </a:solidFill>
              </a:rPr>
              <a:t> </a:t>
            </a:r>
            <a:endParaRPr lang="hu-HU" altLang="hu-H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dirty="0" smtClean="0"/>
              <a:t>Élővilág degradációja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200" dirty="0" smtClean="0"/>
              <a:t>Teljes kiszáradás</a:t>
            </a:r>
          </a:p>
          <a:p>
            <a:endParaRPr lang="hu-HU" sz="1600" dirty="0" smtClean="0"/>
          </a:p>
          <a:p>
            <a:endParaRPr lang="hu-HU" sz="16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4648200" y="1600200"/>
            <a:ext cx="2852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Jelentősen károsodott FAVÖKO:</a:t>
            </a:r>
          </a:p>
          <a:p>
            <a:endParaRPr lang="hu-HU" sz="1200" dirty="0" smtClean="0"/>
          </a:p>
          <a:p>
            <a:r>
              <a:rPr lang="hu-HU" sz="1200" dirty="0" smtClean="0"/>
              <a:t>sp.1.2.2 Rábca völgy déli rész </a:t>
            </a:r>
          </a:p>
          <a:p>
            <a:r>
              <a:rPr lang="hu-HU" sz="1200" dirty="0" smtClean="0"/>
              <a:t>sp.1.1.2 Hanság, Rábca völgy É-i rész</a:t>
            </a:r>
            <a:endParaRPr lang="hu-HU" sz="12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4929190" y="3357562"/>
            <a:ext cx="3857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Ha egy felszín alatti víztől függő ökoszisztéma jelentősen károsodott, akkor az egész víztest gyenge állapotú .</a:t>
            </a:r>
            <a:endParaRPr lang="hu-HU" sz="12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4929190" y="2647558"/>
            <a:ext cx="4041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Oka:</a:t>
            </a:r>
          </a:p>
          <a:p>
            <a:r>
              <a:rPr lang="hu-HU" sz="1200" dirty="0" smtClean="0"/>
              <a:t>A lecsapolás és a </a:t>
            </a:r>
            <a:r>
              <a:rPr lang="hu-HU" sz="1200" dirty="0" err="1" smtClean="0"/>
              <a:t>szárazodás</a:t>
            </a:r>
            <a:r>
              <a:rPr lang="hu-HU" sz="1200" dirty="0" smtClean="0"/>
              <a:t> miatt tapasztalható romlás</a:t>
            </a:r>
            <a:endParaRPr lang="hu-H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Cím 3"/>
          <p:cNvSpPr>
            <a:spLocks/>
          </p:cNvSpPr>
          <p:nvPr/>
        </p:nvSpPr>
        <p:spPr bwMode="auto">
          <a:xfrm>
            <a:off x="173038" y="44450"/>
            <a:ext cx="84169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400" eaLnBrk="1" hangingPunct="1"/>
            <a:r>
              <a:rPr lang="hu-HU" altLang="hu-HU" sz="2400" b="1" dirty="0">
                <a:solidFill>
                  <a:schemeClr val="bg1"/>
                </a:solidFill>
              </a:rPr>
              <a:t>A FELSZÍNALATTI VÍZTESTEK MENNYISÉGI ÁLLAPOTA </a:t>
            </a:r>
          </a:p>
        </p:txBody>
      </p:sp>
      <p:pic>
        <p:nvPicPr>
          <p:cNvPr id="28678" name="Picture 13" descr="06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58888"/>
            <a:ext cx="40735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7" name="Picture 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80182" y="1258889"/>
            <a:ext cx="3909781" cy="2764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8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679876" y="3957638"/>
            <a:ext cx="4067323" cy="287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4734" y="1258889"/>
            <a:ext cx="3922641" cy="2775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2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25829" y="3957638"/>
            <a:ext cx="4069567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9030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8012443" cy="864096"/>
          </a:xfrm>
        </p:spPr>
        <p:txBody>
          <a:bodyPr/>
          <a:lstStyle/>
          <a:p>
            <a:r>
              <a:rPr lang="hu-HU" dirty="0" smtClean="0"/>
              <a:t>Terhelés 2: A felszín alatti vizek kémiai állapotát befolyásoló terhelések</a:t>
            </a:r>
            <a:endParaRPr lang="hu-HU" dirty="0"/>
          </a:p>
        </p:txBody>
      </p:sp>
      <p:graphicFrame>
        <p:nvGraphicFramePr>
          <p:cNvPr id="14" name="Tábláza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58311466"/>
              </p:ext>
            </p:extLst>
          </p:nvPr>
        </p:nvGraphicFramePr>
        <p:xfrm>
          <a:off x="129816" y="1434074"/>
          <a:ext cx="8352928" cy="439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1864"/>
                <a:gridCol w="1914075"/>
                <a:gridCol w="1470301"/>
                <a:gridCol w="1800200"/>
                <a:gridCol w="1606488"/>
              </a:tblGrid>
              <a:tr h="1296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u="none" strike="noStrike" dirty="0" smtClean="0">
                          <a:effectLst/>
                        </a:rPr>
                        <a:t>Hajtóerő</a:t>
                      </a:r>
                      <a:endParaRPr lang="hu-H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/>
                      <a:endParaRPr lang="hu-H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Pontszerű terhelés</a:t>
                      </a:r>
                      <a:endParaRPr lang="hu-HU" sz="12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Szennyező</a:t>
                      </a:r>
                      <a:r>
                        <a:rPr lang="hu-HU" sz="1200" baseline="0" dirty="0" smtClean="0"/>
                        <a:t> anyag</a:t>
                      </a:r>
                      <a:endParaRPr lang="hu-HU" sz="12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200" dirty="0" smtClean="0"/>
                        <a:t>Diffúz  terhelés</a:t>
                      </a:r>
                      <a:endParaRPr lang="hu-HU" sz="12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/>
                        <a:t>Szennyező</a:t>
                      </a:r>
                      <a:r>
                        <a:rPr lang="hu-HU" sz="1200" baseline="0" dirty="0" smtClean="0"/>
                        <a:t> anyag</a:t>
                      </a:r>
                      <a:endParaRPr lang="hu-HU" sz="1200" dirty="0" smtClean="0"/>
                    </a:p>
                    <a:p>
                      <a:pPr algn="ctr"/>
                      <a:endParaRPr lang="hu-HU" sz="12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="1" u="none" strike="noStrike" dirty="0" smtClean="0">
                          <a:effectLst/>
                        </a:rPr>
                        <a:t>Mezőgazdaság</a:t>
                      </a:r>
                      <a:endParaRPr lang="hu-H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200" dirty="0" smtClean="0"/>
                        <a:t>állattartó telepek </a:t>
                      </a:r>
                      <a:endParaRPr lang="hu-HU" sz="12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/>
                        <a:t>nitrát, ammónium</a:t>
                      </a:r>
                    </a:p>
                    <a:p>
                      <a:endParaRPr lang="hu-HU" sz="12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200" dirty="0" smtClean="0"/>
                        <a:t>Növénytermesztés (műtrágyázás, permetezés)</a:t>
                      </a:r>
                      <a:endParaRPr lang="hu-HU" sz="1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200" dirty="0" smtClean="0"/>
                        <a:t>nitrát,</a:t>
                      </a:r>
                      <a:r>
                        <a:rPr lang="hu-HU" sz="1200" baseline="0" dirty="0" smtClean="0"/>
                        <a:t> peszticidek, növényvédőszerek</a:t>
                      </a:r>
                      <a:endParaRPr lang="hu-HU" sz="1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="1" u="none" strike="noStrike" dirty="0" smtClean="0">
                          <a:effectLst/>
                        </a:rPr>
                        <a:t>Erdészet</a:t>
                      </a:r>
                      <a:endParaRPr lang="hu-H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sz="12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sz="12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sz="120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sz="12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="1" u="none" strike="noStrike" dirty="0" smtClean="0">
                          <a:effectLst/>
                        </a:rPr>
                        <a:t>Ipar</a:t>
                      </a:r>
                      <a:endParaRPr lang="hu-H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hu-HU" sz="1200" dirty="0" smtClean="0"/>
                        <a:t>múltbéli szennyezés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hu-HU" sz="1200" dirty="0" smtClean="0"/>
                        <a:t>felhagyott ipari telepek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hu-HU" sz="1200" dirty="0" smtClean="0"/>
                        <a:t>havária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sz="1200" dirty="0" smtClean="0"/>
                        <a:t>toxikus</a:t>
                      </a:r>
                      <a:r>
                        <a:rPr lang="hu-HU" sz="1200" baseline="0" dirty="0" smtClean="0"/>
                        <a:t> fémek</a:t>
                      </a:r>
                    </a:p>
                    <a:p>
                      <a:r>
                        <a:rPr lang="hu-HU" sz="1200" baseline="0" dirty="0" smtClean="0"/>
                        <a:t>ásvány olaj</a:t>
                      </a:r>
                    </a:p>
                    <a:p>
                      <a:r>
                        <a:rPr lang="hu-HU" sz="1200" baseline="0" dirty="0" smtClean="0"/>
                        <a:t>szerves anyagok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sz="1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hu-HU" sz="1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="1" u="none" strike="noStrike" dirty="0" smtClean="0">
                          <a:effectLst/>
                        </a:rPr>
                        <a:t>Bányászat</a:t>
                      </a:r>
                      <a:endParaRPr lang="hu-HU" sz="1200" b="1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u-HU" sz="12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200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200" dirty="0" smtClean="0"/>
                        <a:t>Kavics-, homok-, agyag-, tőzeg-, kőbánya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aseline="0" dirty="0" smtClean="0"/>
                        <a:t>nitrát, ammónium, öregségi vizek (vas)</a:t>
                      </a:r>
                      <a:endParaRPr lang="hu-HU" sz="12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/>
                        <a:t>hulladéklerakás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="1" u="none" strike="noStrike" dirty="0" smtClean="0">
                          <a:effectLst/>
                        </a:rPr>
                        <a:t>Településfejlesztés</a:t>
                      </a:r>
                      <a:endParaRPr lang="hu-HU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200" dirty="0" smtClean="0"/>
                        <a:t>hulladéklerakók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200" dirty="0" smtClean="0"/>
                        <a:t>illegális szemétlerakás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200" dirty="0" smtClean="0"/>
                    </a:p>
                    <a:p>
                      <a:endParaRPr lang="hu-HU" sz="12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aseline="0" dirty="0" smtClean="0"/>
                        <a:t>nitrát, ammónium</a:t>
                      </a:r>
                      <a:endParaRPr lang="hu-HU" sz="1200" dirty="0" smtClean="0"/>
                    </a:p>
                    <a:p>
                      <a:endParaRPr lang="hu-HU" sz="1200" dirty="0"/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200" dirty="0" smtClean="0"/>
                        <a:t>szennyvízhálózat hiánya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hu-HU" sz="1200" dirty="0" smtClean="0"/>
                        <a:t>szennyvízhálózathoz nem kapcsolt kibocsátások</a:t>
                      </a:r>
                      <a:endParaRPr lang="hu-HU" sz="1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aseline="0" dirty="0" smtClean="0"/>
                        <a:t>nitrát, ammónium</a:t>
                      </a:r>
                      <a:endParaRPr lang="hu-HU" sz="1200" dirty="0" smtClean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Egyéb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1200" dirty="0" smtClean="0"/>
                        <a:t>engedély nélküli, műszakilag nem</a:t>
                      </a:r>
                      <a:r>
                        <a:rPr lang="hu-HU" sz="1200" baseline="0" dirty="0" smtClean="0"/>
                        <a:t> megfelelő kutak</a:t>
                      </a:r>
                      <a:endParaRPr lang="hu-HU" sz="12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hu-HU" sz="1200" dirty="0" smtClean="0"/>
                        <a:t>a szennyezett talajvizet</a:t>
                      </a:r>
                      <a:r>
                        <a:rPr lang="hu-HU" sz="1200" baseline="0" dirty="0" smtClean="0"/>
                        <a:t> direkt úton a mélyebb rétegekbe juttatja</a:t>
                      </a:r>
                      <a:endParaRPr lang="hu-HU" sz="12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hu-HU" sz="12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200" dirty="0" smtClean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Lefelé nyíl 14"/>
          <p:cNvSpPr/>
          <p:nvPr/>
        </p:nvSpPr>
        <p:spPr>
          <a:xfrm>
            <a:off x="6703843" y="5661248"/>
            <a:ext cx="288032" cy="54207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Szövegdoboz 15"/>
          <p:cNvSpPr txBox="1"/>
          <p:nvPr/>
        </p:nvSpPr>
        <p:spPr>
          <a:xfrm>
            <a:off x="4905367" y="6241087"/>
            <a:ext cx="3780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rgbClr val="FF0000"/>
                </a:solidFill>
              </a:rPr>
              <a:t>Víztest szintű jelentős terhelés</a:t>
            </a:r>
            <a:endParaRPr lang="hu-H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047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5624209" cy="864096"/>
          </a:xfrm>
        </p:spPr>
        <p:txBody>
          <a:bodyPr>
            <a:normAutofit/>
          </a:bodyPr>
          <a:lstStyle/>
          <a:p>
            <a:r>
              <a:rPr lang="hu-HU" dirty="0" smtClean="0"/>
              <a:t>A pontszerű és diffúz szennyező források hatása </a:t>
            </a:r>
            <a:endParaRPr lang="hu-HU" dirty="0"/>
          </a:p>
        </p:txBody>
      </p:sp>
      <p:sp>
        <p:nvSpPr>
          <p:cNvPr id="5" name="Szöveg helye 4"/>
          <p:cNvSpPr txBox="1">
            <a:spLocks noGrp="1"/>
          </p:cNvSpPr>
          <p:nvPr>
            <p:ph type="body" sz="half" idx="2"/>
          </p:nvPr>
        </p:nvSpPr>
        <p:spPr>
          <a:xfrm>
            <a:off x="457200" y="1435101"/>
            <a:ext cx="3829048" cy="7448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1600" dirty="0" smtClean="0">
                <a:solidFill>
                  <a:schemeClr val="accent6">
                    <a:lumMod val="50000"/>
                  </a:schemeClr>
                </a:solidFill>
              </a:rPr>
              <a:t>Monitoring pontokban</a:t>
            </a:r>
            <a:endParaRPr lang="hu-HU" sz="16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hu-HU" sz="1200" dirty="0" smtClean="0"/>
              <a:t>mért érték meghaladja a küszöbértéket: </a:t>
            </a:r>
            <a:r>
              <a:rPr lang="hu-HU" sz="1200" dirty="0"/>
              <a:t> </a:t>
            </a:r>
            <a:r>
              <a:rPr lang="hu-HU" sz="1200" dirty="0" smtClean="0"/>
              <a:t/>
            </a:r>
            <a:br>
              <a:rPr lang="hu-HU" sz="1200" dirty="0" smtClean="0"/>
            </a:br>
            <a:r>
              <a:rPr lang="hu-HU" sz="1200" dirty="0" smtClean="0"/>
              <a:t>a </a:t>
            </a:r>
            <a:r>
              <a:rPr lang="hu-HU" sz="1200" dirty="0"/>
              <a:t>szennyezőanyag  </a:t>
            </a:r>
            <a:r>
              <a:rPr lang="hu-HU" sz="1200" dirty="0" smtClean="0"/>
              <a:t>megjelent </a:t>
            </a:r>
            <a:r>
              <a:rPr lang="hu-HU" sz="1200" dirty="0"/>
              <a:t>a felszín alatti </a:t>
            </a:r>
            <a:r>
              <a:rPr lang="hu-HU" sz="1200" dirty="0" smtClean="0"/>
              <a:t>vízben </a:t>
            </a:r>
            <a:endParaRPr lang="hu-HU" sz="12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285721" y="2643182"/>
            <a:ext cx="435771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Az észlelt túllépések veszélyessége</a:t>
            </a:r>
            <a:r>
              <a:rPr lang="hu-HU" dirty="0" smtClean="0"/>
              <a:t>:</a:t>
            </a:r>
          </a:p>
          <a:p>
            <a:endParaRPr lang="hu-HU" dirty="0" smtClean="0"/>
          </a:p>
          <a:p>
            <a:r>
              <a:rPr lang="hu-HU" sz="1200" dirty="0" err="1" smtClean="0"/>
              <a:t>-ha</a:t>
            </a:r>
            <a:r>
              <a:rPr lang="hu-HU" sz="1200" dirty="0" smtClean="0"/>
              <a:t> a monitoring pont termelőkút, akkor a veszélyeztetettség attól függ, hogy a túllépés rendszeres-e, illetve igényli-e a kezelési technológia megváltoztatását </a:t>
            </a:r>
          </a:p>
          <a:p>
            <a:endParaRPr lang="hu-HU" sz="1200" dirty="0" smtClean="0"/>
          </a:p>
          <a:p>
            <a:r>
              <a:rPr lang="hu-HU" sz="1200" dirty="0" err="1" smtClean="0"/>
              <a:t>-ha</a:t>
            </a:r>
            <a:r>
              <a:rPr lang="hu-HU" sz="1200" dirty="0" smtClean="0"/>
              <a:t> a monitoring pont vízbázis megfigyelőkútja, akkor a többi megfigyelőkútban mért értékek figyelembevételével várható-e valamely termelőkút olyan mértékű elszennyeződése, hogy az technológia-váltáshoz vezetne </a:t>
            </a:r>
          </a:p>
          <a:p>
            <a:endParaRPr lang="hu-HU" sz="1200" dirty="0" smtClean="0"/>
          </a:p>
          <a:p>
            <a:r>
              <a:rPr lang="hu-HU" sz="1200" dirty="0" err="1" smtClean="0"/>
              <a:t>-egyéb</a:t>
            </a:r>
            <a:r>
              <a:rPr lang="hu-HU" sz="1200" dirty="0" smtClean="0"/>
              <a:t> VKI monitoring kút esetén azt kell ellenőrizni, hogy a túllépés okozhatja-e valamely ökoszisztéma károsodását </a:t>
            </a:r>
          </a:p>
          <a:p>
            <a:endParaRPr lang="hu-HU" sz="1200" dirty="0" smtClean="0"/>
          </a:p>
          <a:p>
            <a:endParaRPr lang="hu-HU" sz="1200" dirty="0" smtClean="0"/>
          </a:p>
        </p:txBody>
      </p:sp>
      <p:sp>
        <p:nvSpPr>
          <p:cNvPr id="7" name="Szövegdoboz 6"/>
          <p:cNvSpPr txBox="1"/>
          <p:nvPr/>
        </p:nvSpPr>
        <p:spPr>
          <a:xfrm>
            <a:off x="5030211" y="3239957"/>
            <a:ext cx="2932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Vízbázis termelő kúton túllépés nem volt</a:t>
            </a:r>
            <a:endParaRPr lang="hu-HU" sz="12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5030211" y="3862004"/>
            <a:ext cx="24000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Vízbázis figyelőkúton túllépés:</a:t>
            </a:r>
          </a:p>
          <a:p>
            <a:endParaRPr lang="hu-HU" sz="1200" dirty="0" smtClean="0"/>
          </a:p>
          <a:p>
            <a:r>
              <a:rPr lang="hu-HU" sz="1200" dirty="0" smtClean="0"/>
              <a:t>Nagylózs vb.                    nitrát </a:t>
            </a:r>
          </a:p>
          <a:p>
            <a:r>
              <a:rPr lang="hu-HU" sz="1200" dirty="0" smtClean="0"/>
              <a:t>Kapuvár vb.                     szulfát </a:t>
            </a:r>
            <a:endParaRPr lang="hu-HU" sz="1200" dirty="0"/>
          </a:p>
        </p:txBody>
      </p:sp>
      <p:cxnSp>
        <p:nvCxnSpPr>
          <p:cNvPr id="10" name="Egyenes összekötő nyíllal 9"/>
          <p:cNvCxnSpPr/>
          <p:nvPr/>
        </p:nvCxnSpPr>
        <p:spPr>
          <a:xfrm>
            <a:off x="6072198" y="4357694"/>
            <a:ext cx="50006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>
          <a:xfrm>
            <a:off x="6072198" y="4572008"/>
            <a:ext cx="50006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Jobb oldali kapcsos zárójel 12"/>
          <p:cNvSpPr/>
          <p:nvPr/>
        </p:nvSpPr>
        <p:spPr>
          <a:xfrm>
            <a:off x="7391365" y="4235801"/>
            <a:ext cx="77724" cy="4572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övegdoboz 13"/>
          <p:cNvSpPr txBox="1"/>
          <p:nvPr/>
        </p:nvSpPr>
        <p:spPr>
          <a:xfrm>
            <a:off x="7715272" y="3943783"/>
            <a:ext cx="1428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sp.1.2.1 Ikva vízgyűjtő, Répce felső </a:t>
            </a:r>
            <a:r>
              <a:rPr lang="hu-HU" sz="1200" dirty="0" smtClean="0"/>
              <a:t>vízgyűjtő</a:t>
            </a:r>
            <a:endParaRPr lang="hu-HU" sz="12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5143504" y="4933574"/>
            <a:ext cx="3111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Gyenge minősítést okozó túllépés nem volt</a:t>
            </a:r>
            <a:endParaRPr lang="hu-HU" sz="1200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5857884" y="2643182"/>
            <a:ext cx="2008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/>
              <a:t>ÉDUVIZIG területén</a:t>
            </a:r>
            <a:endParaRPr lang="hu-HU" sz="1600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285721" y="2273850"/>
            <a:ext cx="72026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/>
              <a:t>A kémiai minősítés a túllépések veszélyességének és a diffúz szennyezések vizsgálata alapján történt. </a:t>
            </a:r>
            <a:endParaRPr lang="hu-H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2265</TotalTime>
  <Words>1108</Words>
  <Application>Microsoft Office PowerPoint</Application>
  <PresentationFormat>Diavetítés a képernyőre (4:3 oldalarány)</PresentationFormat>
  <Paragraphs>247</Paragraphs>
  <Slides>16</Slides>
  <Notes>2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17" baseType="lpstr">
      <vt:lpstr>Office-téma</vt:lpstr>
      <vt:lpstr>Felszínalatti vizek a 2. Vízgyűjtő-gazdálkodási tervben területi FÓRUM   Az ÉDUVIZIG területét érintő jelentős vízgazdálkodási problémák, terhelések és hatásai</vt:lpstr>
      <vt:lpstr>Felszín alatti vizeket érintő problémák az éduvizig területén</vt:lpstr>
      <vt:lpstr>A felszín alatti vizeket érintő jelentős terhelések, hatásuk, és intézkedések </vt:lpstr>
      <vt:lpstr>Terhelés 1: Felszín alatti vizek mennyiségi állapotát befolyásoló terhelések: Vízkivételek </vt:lpstr>
      <vt:lpstr>Felszín alatti Vízkivételek hatása</vt:lpstr>
      <vt:lpstr>Felszín alatti Vízkivételek hatása</vt:lpstr>
      <vt:lpstr>7. dia</vt:lpstr>
      <vt:lpstr>Terhelés 2: A felszín alatti vizek kémiai állapotát befolyásoló terhelések</vt:lpstr>
      <vt:lpstr>A pontszerű és diffúz szennyező források hatása </vt:lpstr>
      <vt:lpstr>Területhasználatok hatása</vt:lpstr>
      <vt:lpstr>A FELSZÍN ALATTI VÍZTESTEK kémiai ÁLLAPOTA </vt:lpstr>
      <vt:lpstr>Intézkedések A mennyiségi állapotot befolyásoló hatások enyhítése  érdekében</vt:lpstr>
      <vt:lpstr>Intézkedések a kémiai állapotot befolyásoló terhelések csökkentésére</vt:lpstr>
      <vt:lpstr>Megvalósult és tervezett Intézkedések programok és Projektek</vt:lpstr>
      <vt:lpstr>Megvalósult és tervezett Intézkedések programok és Projektek</vt:lpstr>
      <vt:lpstr>KÖSZÖNÖM  A FIGYELMET!</vt:lpstr>
    </vt:vector>
  </TitlesOfParts>
  <Company>novak.adam@gmail.com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Asdfsdafa dsfasd asdf</dc:title>
  <dc:creator>Ádám Novák</dc:creator>
  <cp:lastModifiedBy>Gabriella</cp:lastModifiedBy>
  <cp:revision>221</cp:revision>
  <dcterms:created xsi:type="dcterms:W3CDTF">2014-03-03T11:13:53Z</dcterms:created>
  <dcterms:modified xsi:type="dcterms:W3CDTF">2015-08-26T10:01:14Z</dcterms:modified>
</cp:coreProperties>
</file>